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4" r:id="rId3"/>
    <p:sldId id="275" r:id="rId4"/>
    <p:sldId id="276" r:id="rId5"/>
    <p:sldId id="256" r:id="rId6"/>
    <p:sldId id="258" r:id="rId7"/>
    <p:sldId id="261" r:id="rId8"/>
    <p:sldId id="262" r:id="rId9"/>
    <p:sldId id="264" r:id="rId10"/>
    <p:sldId id="277" r:id="rId11"/>
    <p:sldId id="265" r:id="rId12"/>
    <p:sldId id="263" r:id="rId13"/>
    <p:sldId id="266" r:id="rId14"/>
    <p:sldId id="267" r:id="rId15"/>
    <p:sldId id="268" r:id="rId16"/>
    <p:sldId id="269" r:id="rId17"/>
    <p:sldId id="270" r:id="rId18"/>
    <p:sldId id="272" r:id="rId19"/>
    <p:sldId id="273" r:id="rId20"/>
    <p:sldId id="260" r:id="rId21"/>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E55D09"/>
    <a:srgbClr val="9999FF"/>
    <a:srgbClr val="0000FF"/>
    <a:srgbClr val="000066"/>
    <a:srgbClr val="990000"/>
    <a:srgbClr val="CC3300"/>
    <a:srgbClr val="CC6600"/>
    <a:srgbClr val="BCCEB0"/>
    <a:srgbClr val="D8D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00" autoAdjust="0"/>
  </p:normalViewPr>
  <p:slideViewPr>
    <p:cSldViewPr>
      <p:cViewPr varScale="1">
        <p:scale>
          <a:sx n="108" d="100"/>
          <a:sy n="108" d="100"/>
        </p:scale>
        <p:origin x="89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FEFF4-0355-44FD-92C2-AF2EF461570D}" type="doc">
      <dgm:prSet loTypeId="urn:microsoft.com/office/officeart/2005/8/layout/lProcess3" loCatId="process" qsTypeId="urn:microsoft.com/office/officeart/2005/8/quickstyle/3d1" qsCatId="3D" csTypeId="urn:microsoft.com/office/officeart/2005/8/colors/colorful5" csCatId="colorful" phldr="1"/>
      <dgm:spPr/>
      <dgm:t>
        <a:bodyPr/>
        <a:lstStyle/>
        <a:p>
          <a:endParaRPr lang="it-IT"/>
        </a:p>
      </dgm:t>
    </dgm:pt>
    <dgm:pt modelId="{8E50391D-9CA1-4A58-A8A7-C8BFF017784C}">
      <dgm:prSet phldrT="[Testo]"/>
      <dgm:spPr/>
      <dgm:t>
        <a:bodyPr/>
        <a:lstStyle/>
        <a:p>
          <a:r>
            <a:rPr lang="it-IT" b="1" dirty="0">
              <a:solidFill>
                <a:schemeClr val="tx1"/>
              </a:solidFill>
            </a:rPr>
            <a:t>Sostanze tossiche </a:t>
          </a:r>
        </a:p>
      </dgm:t>
    </dgm:pt>
    <dgm:pt modelId="{49F31DB6-1AA1-4646-9244-095418C6653C}" type="parTrans" cxnId="{7719E5BB-61DF-4589-AAE0-4A7D446D7352}">
      <dgm:prSet/>
      <dgm:spPr/>
      <dgm:t>
        <a:bodyPr/>
        <a:lstStyle/>
        <a:p>
          <a:endParaRPr lang="it-IT"/>
        </a:p>
      </dgm:t>
    </dgm:pt>
    <dgm:pt modelId="{E9EE4E58-22A9-4493-994E-BA1AA6F6A76B}" type="sibTrans" cxnId="{7719E5BB-61DF-4589-AAE0-4A7D446D7352}">
      <dgm:prSet/>
      <dgm:spPr/>
      <dgm:t>
        <a:bodyPr/>
        <a:lstStyle/>
        <a:p>
          <a:endParaRPr lang="it-IT"/>
        </a:p>
      </dgm:t>
    </dgm:pt>
    <dgm:pt modelId="{135DA744-7AD6-4EF8-AF3B-298FFFEDCC75}">
      <dgm:prSet phldrT="[Testo]"/>
      <dgm:spPr/>
      <dgm:t>
        <a:bodyPr/>
        <a:lstStyle/>
        <a:p>
          <a:r>
            <a:rPr lang="it-IT" b="1" dirty="0"/>
            <a:t>Ossido di calcio</a:t>
          </a:r>
        </a:p>
      </dgm:t>
    </dgm:pt>
    <dgm:pt modelId="{5C2C2D6B-B7BA-4291-90D2-19A545F8D73D}" type="parTrans" cxnId="{B09DA744-EF44-4396-BE27-7EB82F5B75CA}">
      <dgm:prSet/>
      <dgm:spPr/>
      <dgm:t>
        <a:bodyPr/>
        <a:lstStyle/>
        <a:p>
          <a:endParaRPr lang="it-IT"/>
        </a:p>
      </dgm:t>
    </dgm:pt>
    <dgm:pt modelId="{DB8BA79A-D338-4CE5-A5FB-BB8C550BF0A9}" type="sibTrans" cxnId="{B09DA744-EF44-4396-BE27-7EB82F5B75CA}">
      <dgm:prSet/>
      <dgm:spPr/>
      <dgm:t>
        <a:bodyPr/>
        <a:lstStyle/>
        <a:p>
          <a:endParaRPr lang="it-IT"/>
        </a:p>
      </dgm:t>
    </dgm:pt>
    <dgm:pt modelId="{DBCE2D14-9682-4EDB-A163-85B4AFC38116}">
      <dgm:prSet phldrT="[Testo]"/>
      <dgm:spPr/>
      <dgm:t>
        <a:bodyPr/>
        <a:lstStyle/>
        <a:p>
          <a:r>
            <a:rPr lang="it-IT" b="1" dirty="0"/>
            <a:t>Ossido di zolfo</a:t>
          </a:r>
        </a:p>
      </dgm:t>
    </dgm:pt>
    <dgm:pt modelId="{67FE7947-46E6-453F-9D78-90E472FBB1F8}" type="parTrans" cxnId="{8AD5D401-0138-4461-BD90-8CAF1EED4A97}">
      <dgm:prSet/>
      <dgm:spPr/>
      <dgm:t>
        <a:bodyPr/>
        <a:lstStyle/>
        <a:p>
          <a:endParaRPr lang="it-IT"/>
        </a:p>
      </dgm:t>
    </dgm:pt>
    <dgm:pt modelId="{0CA3E0E4-0FF1-4AC8-AFCB-BAF62204798C}" type="sibTrans" cxnId="{8AD5D401-0138-4461-BD90-8CAF1EED4A97}">
      <dgm:prSet/>
      <dgm:spPr/>
      <dgm:t>
        <a:bodyPr/>
        <a:lstStyle/>
        <a:p>
          <a:endParaRPr lang="it-IT"/>
        </a:p>
      </dgm:t>
    </dgm:pt>
    <dgm:pt modelId="{A1D82E0C-2CFE-49B8-A5E8-68B91D39A112}">
      <dgm:prSet phldrT="[Testo]"/>
      <dgm:spPr/>
      <dgm:t>
        <a:bodyPr/>
        <a:lstStyle/>
        <a:p>
          <a:r>
            <a:rPr lang="it-IT" b="1" dirty="0">
              <a:solidFill>
                <a:schemeClr val="tx1"/>
              </a:solidFill>
            </a:rPr>
            <a:t>Sostanze anti-uomo </a:t>
          </a:r>
        </a:p>
      </dgm:t>
    </dgm:pt>
    <dgm:pt modelId="{B9760010-8D55-44F9-8543-8305AED71C86}" type="parTrans" cxnId="{E113B0F5-705E-48B8-9098-415DA5F6A50A}">
      <dgm:prSet/>
      <dgm:spPr/>
      <dgm:t>
        <a:bodyPr/>
        <a:lstStyle/>
        <a:p>
          <a:endParaRPr lang="it-IT"/>
        </a:p>
      </dgm:t>
    </dgm:pt>
    <dgm:pt modelId="{E65B07E7-6F21-4066-A98D-64F59A1A9B57}" type="sibTrans" cxnId="{E113B0F5-705E-48B8-9098-415DA5F6A50A}">
      <dgm:prSet/>
      <dgm:spPr/>
      <dgm:t>
        <a:bodyPr/>
        <a:lstStyle/>
        <a:p>
          <a:endParaRPr lang="it-IT"/>
        </a:p>
      </dgm:t>
    </dgm:pt>
    <dgm:pt modelId="{C837D362-7CCA-4EC9-B796-8E6EC7E2DFA0}">
      <dgm:prSet phldrT="[Testo]"/>
      <dgm:spPr/>
      <dgm:t>
        <a:bodyPr/>
        <a:lstStyle/>
        <a:p>
          <a:r>
            <a:rPr lang="it-IT" b="1" dirty="0"/>
            <a:t>Resina </a:t>
          </a:r>
        </a:p>
      </dgm:t>
    </dgm:pt>
    <dgm:pt modelId="{D1E0B1CB-D0C0-4A42-9B88-BA42F283942D}" type="parTrans" cxnId="{CC35DC62-1FEB-435F-BCDF-3CD39ACF37A7}">
      <dgm:prSet/>
      <dgm:spPr/>
      <dgm:t>
        <a:bodyPr/>
        <a:lstStyle/>
        <a:p>
          <a:endParaRPr lang="it-IT"/>
        </a:p>
      </dgm:t>
    </dgm:pt>
    <dgm:pt modelId="{DFC3E419-8D6C-4B19-823C-26D880B88CC2}" type="sibTrans" cxnId="{CC35DC62-1FEB-435F-BCDF-3CD39ACF37A7}">
      <dgm:prSet/>
      <dgm:spPr/>
      <dgm:t>
        <a:bodyPr/>
        <a:lstStyle/>
        <a:p>
          <a:endParaRPr lang="it-IT"/>
        </a:p>
      </dgm:t>
    </dgm:pt>
    <dgm:pt modelId="{187B52F1-8005-4032-9524-FEAD88A58948}">
      <dgm:prSet phldrT="[Testo]"/>
      <dgm:spPr/>
      <dgm:t>
        <a:bodyPr/>
        <a:lstStyle/>
        <a:p>
          <a:r>
            <a:rPr lang="it-IT" b="1" dirty="0"/>
            <a:t>Grasso animale</a:t>
          </a:r>
        </a:p>
      </dgm:t>
    </dgm:pt>
    <dgm:pt modelId="{2C01F898-2F0F-4939-BE0B-CE15A946B1FB}" type="parTrans" cxnId="{A6B26DEA-DF49-4EAC-9D39-2E6D918BBECE}">
      <dgm:prSet/>
      <dgm:spPr/>
      <dgm:t>
        <a:bodyPr/>
        <a:lstStyle/>
        <a:p>
          <a:endParaRPr lang="it-IT"/>
        </a:p>
      </dgm:t>
    </dgm:pt>
    <dgm:pt modelId="{7126C839-B537-425F-9083-494A24A9690C}" type="sibTrans" cxnId="{A6B26DEA-DF49-4EAC-9D39-2E6D918BBECE}">
      <dgm:prSet/>
      <dgm:spPr/>
      <dgm:t>
        <a:bodyPr/>
        <a:lstStyle/>
        <a:p>
          <a:endParaRPr lang="it-IT"/>
        </a:p>
      </dgm:t>
    </dgm:pt>
    <dgm:pt modelId="{F9208AFE-924C-4CEC-AEA1-4D520106984F}">
      <dgm:prSet phldrT="[Testo]"/>
      <dgm:spPr/>
      <dgm:t>
        <a:bodyPr/>
        <a:lstStyle/>
        <a:p>
          <a:r>
            <a:rPr lang="it-IT" b="1" dirty="0">
              <a:solidFill>
                <a:schemeClr val="tx1"/>
              </a:solidFill>
            </a:rPr>
            <a:t>Armi da lancio </a:t>
          </a:r>
        </a:p>
      </dgm:t>
    </dgm:pt>
    <dgm:pt modelId="{32BE8B1B-3CDB-4BD0-8DC4-8CAF4A198449}" type="parTrans" cxnId="{7646059D-58A5-4E09-A207-A33E1398C243}">
      <dgm:prSet/>
      <dgm:spPr/>
      <dgm:t>
        <a:bodyPr/>
        <a:lstStyle/>
        <a:p>
          <a:endParaRPr lang="it-IT"/>
        </a:p>
      </dgm:t>
    </dgm:pt>
    <dgm:pt modelId="{E9EA1AB5-A8F0-4BF8-A877-52236FBEF394}" type="sibTrans" cxnId="{7646059D-58A5-4E09-A207-A33E1398C243}">
      <dgm:prSet/>
      <dgm:spPr/>
      <dgm:t>
        <a:bodyPr/>
        <a:lstStyle/>
        <a:p>
          <a:endParaRPr lang="it-IT"/>
        </a:p>
      </dgm:t>
    </dgm:pt>
    <dgm:pt modelId="{380AC23F-9BA3-4159-901B-5B5A5F92DF18}">
      <dgm:prSet phldrT="[Testo]"/>
      <dgm:spPr/>
      <dgm:t>
        <a:bodyPr/>
        <a:lstStyle/>
        <a:p>
          <a:r>
            <a:rPr lang="it-IT" b="1" dirty="0"/>
            <a:t>Fuoco </a:t>
          </a:r>
        </a:p>
      </dgm:t>
    </dgm:pt>
    <dgm:pt modelId="{5C1175C0-A01F-42BE-A268-75C85420B6D6}" type="parTrans" cxnId="{9671B945-5E13-4B8E-8E54-296890FC084C}">
      <dgm:prSet/>
      <dgm:spPr/>
      <dgm:t>
        <a:bodyPr/>
        <a:lstStyle/>
        <a:p>
          <a:endParaRPr lang="it-IT"/>
        </a:p>
      </dgm:t>
    </dgm:pt>
    <dgm:pt modelId="{99D3544B-8DE0-4F7F-BA72-250354492B83}" type="sibTrans" cxnId="{9671B945-5E13-4B8E-8E54-296890FC084C}">
      <dgm:prSet/>
      <dgm:spPr/>
      <dgm:t>
        <a:bodyPr/>
        <a:lstStyle/>
        <a:p>
          <a:endParaRPr lang="it-IT"/>
        </a:p>
      </dgm:t>
    </dgm:pt>
    <dgm:pt modelId="{D1ED75A5-52A7-4F94-8C54-6AE5E75CB640}" type="pres">
      <dgm:prSet presAssocID="{34EFEFF4-0355-44FD-92C2-AF2EF461570D}" presName="Name0" presStyleCnt="0">
        <dgm:presLayoutVars>
          <dgm:chPref val="3"/>
          <dgm:dir/>
          <dgm:animLvl val="lvl"/>
          <dgm:resizeHandles/>
        </dgm:presLayoutVars>
      </dgm:prSet>
      <dgm:spPr/>
    </dgm:pt>
    <dgm:pt modelId="{210EFED6-470C-49E6-8712-F78B85F61667}" type="pres">
      <dgm:prSet presAssocID="{8E50391D-9CA1-4A58-A8A7-C8BFF017784C}" presName="horFlow" presStyleCnt="0"/>
      <dgm:spPr/>
    </dgm:pt>
    <dgm:pt modelId="{2C355975-E1AF-4417-A26F-28F5DC69FD0B}" type="pres">
      <dgm:prSet presAssocID="{8E50391D-9CA1-4A58-A8A7-C8BFF017784C}" presName="bigChev" presStyleLbl="node1" presStyleIdx="0" presStyleCnt="3"/>
      <dgm:spPr/>
    </dgm:pt>
    <dgm:pt modelId="{6C9D2080-1E61-4CBC-97BA-0AAC9C754548}" type="pres">
      <dgm:prSet presAssocID="{5C2C2D6B-B7BA-4291-90D2-19A545F8D73D}" presName="parTrans" presStyleCnt="0"/>
      <dgm:spPr/>
    </dgm:pt>
    <dgm:pt modelId="{46C698C8-FD52-4AA7-BA6B-559CE01DE1B1}" type="pres">
      <dgm:prSet presAssocID="{135DA744-7AD6-4EF8-AF3B-298FFFEDCC75}" presName="node" presStyleLbl="alignAccFollowNode1" presStyleIdx="0" presStyleCnt="5">
        <dgm:presLayoutVars>
          <dgm:bulletEnabled val="1"/>
        </dgm:presLayoutVars>
      </dgm:prSet>
      <dgm:spPr/>
    </dgm:pt>
    <dgm:pt modelId="{3A0A58DD-4294-4904-A65E-947350FB7F00}" type="pres">
      <dgm:prSet presAssocID="{DB8BA79A-D338-4CE5-A5FB-BB8C550BF0A9}" presName="sibTrans" presStyleCnt="0"/>
      <dgm:spPr/>
    </dgm:pt>
    <dgm:pt modelId="{63B0868A-556E-4430-BAE9-CE9C0C1C7FEB}" type="pres">
      <dgm:prSet presAssocID="{DBCE2D14-9682-4EDB-A163-85B4AFC38116}" presName="node" presStyleLbl="alignAccFollowNode1" presStyleIdx="1" presStyleCnt="5">
        <dgm:presLayoutVars>
          <dgm:bulletEnabled val="1"/>
        </dgm:presLayoutVars>
      </dgm:prSet>
      <dgm:spPr/>
    </dgm:pt>
    <dgm:pt modelId="{97C1C657-3B07-4A07-B508-D5190E33C10F}" type="pres">
      <dgm:prSet presAssocID="{8E50391D-9CA1-4A58-A8A7-C8BFF017784C}" presName="vSp" presStyleCnt="0"/>
      <dgm:spPr/>
    </dgm:pt>
    <dgm:pt modelId="{5CFC860B-15C2-464F-8CFA-CABF98027A95}" type="pres">
      <dgm:prSet presAssocID="{A1D82E0C-2CFE-49B8-A5E8-68B91D39A112}" presName="horFlow" presStyleCnt="0"/>
      <dgm:spPr/>
    </dgm:pt>
    <dgm:pt modelId="{E7D641DE-DF78-4AC5-9EB6-D1DBDFD84EDB}" type="pres">
      <dgm:prSet presAssocID="{A1D82E0C-2CFE-49B8-A5E8-68B91D39A112}" presName="bigChev" presStyleLbl="node1" presStyleIdx="1" presStyleCnt="3"/>
      <dgm:spPr/>
    </dgm:pt>
    <dgm:pt modelId="{DC2EF399-959D-4A7B-AE69-9D5B3A7C310E}" type="pres">
      <dgm:prSet presAssocID="{D1E0B1CB-D0C0-4A42-9B88-BA42F283942D}" presName="parTrans" presStyleCnt="0"/>
      <dgm:spPr/>
    </dgm:pt>
    <dgm:pt modelId="{EBA2F612-CE83-429E-BCEE-D413150A6AE4}" type="pres">
      <dgm:prSet presAssocID="{C837D362-7CCA-4EC9-B796-8E6EC7E2DFA0}" presName="node" presStyleLbl="alignAccFollowNode1" presStyleIdx="2" presStyleCnt="5">
        <dgm:presLayoutVars>
          <dgm:bulletEnabled val="1"/>
        </dgm:presLayoutVars>
      </dgm:prSet>
      <dgm:spPr/>
    </dgm:pt>
    <dgm:pt modelId="{8AF3BD25-C741-42A0-95AD-6FB9F833329D}" type="pres">
      <dgm:prSet presAssocID="{DFC3E419-8D6C-4B19-823C-26D880B88CC2}" presName="sibTrans" presStyleCnt="0"/>
      <dgm:spPr/>
    </dgm:pt>
    <dgm:pt modelId="{B0C92595-AD24-4F5D-BA5B-88C1AB7D0188}" type="pres">
      <dgm:prSet presAssocID="{187B52F1-8005-4032-9524-FEAD88A58948}" presName="node" presStyleLbl="alignAccFollowNode1" presStyleIdx="3" presStyleCnt="5">
        <dgm:presLayoutVars>
          <dgm:bulletEnabled val="1"/>
        </dgm:presLayoutVars>
      </dgm:prSet>
      <dgm:spPr/>
    </dgm:pt>
    <dgm:pt modelId="{7E29652D-2F3F-47F6-94C0-FC67FC6973A1}" type="pres">
      <dgm:prSet presAssocID="{A1D82E0C-2CFE-49B8-A5E8-68B91D39A112}" presName="vSp" presStyleCnt="0"/>
      <dgm:spPr/>
    </dgm:pt>
    <dgm:pt modelId="{94E20101-930D-49FB-AF10-2A77119EB01B}" type="pres">
      <dgm:prSet presAssocID="{F9208AFE-924C-4CEC-AEA1-4D520106984F}" presName="horFlow" presStyleCnt="0"/>
      <dgm:spPr/>
    </dgm:pt>
    <dgm:pt modelId="{097EC5E6-8DC4-4E3C-B866-3715D41FDDFC}" type="pres">
      <dgm:prSet presAssocID="{F9208AFE-924C-4CEC-AEA1-4D520106984F}" presName="bigChev" presStyleLbl="node1" presStyleIdx="2" presStyleCnt="3"/>
      <dgm:spPr/>
    </dgm:pt>
    <dgm:pt modelId="{3F0E1CD6-0DAD-408F-9B1A-C3F0305EE8F4}" type="pres">
      <dgm:prSet presAssocID="{5C1175C0-A01F-42BE-A268-75C85420B6D6}" presName="parTrans" presStyleCnt="0"/>
      <dgm:spPr/>
    </dgm:pt>
    <dgm:pt modelId="{3B84758D-E0B6-4B99-8E5A-D9C65460EC26}" type="pres">
      <dgm:prSet presAssocID="{380AC23F-9BA3-4159-901B-5B5A5F92DF18}" presName="node" presStyleLbl="alignAccFollowNode1" presStyleIdx="4" presStyleCnt="5">
        <dgm:presLayoutVars>
          <dgm:bulletEnabled val="1"/>
        </dgm:presLayoutVars>
      </dgm:prSet>
      <dgm:spPr/>
    </dgm:pt>
  </dgm:ptLst>
  <dgm:cxnLst>
    <dgm:cxn modelId="{D7D5F400-B6EF-4662-BCAD-CAF79444142F}" type="presOf" srcId="{187B52F1-8005-4032-9524-FEAD88A58948}" destId="{B0C92595-AD24-4F5D-BA5B-88C1AB7D0188}" srcOrd="0" destOrd="0" presId="urn:microsoft.com/office/officeart/2005/8/layout/lProcess3"/>
    <dgm:cxn modelId="{8AD5D401-0138-4461-BD90-8CAF1EED4A97}" srcId="{8E50391D-9CA1-4A58-A8A7-C8BFF017784C}" destId="{DBCE2D14-9682-4EDB-A163-85B4AFC38116}" srcOrd="1" destOrd="0" parTransId="{67FE7947-46E6-453F-9D78-90E472FBB1F8}" sibTransId="{0CA3E0E4-0FF1-4AC8-AFCB-BAF62204798C}"/>
    <dgm:cxn modelId="{17B41C32-1B20-4059-9846-E95DCE745B07}" type="presOf" srcId="{DBCE2D14-9682-4EDB-A163-85B4AFC38116}" destId="{63B0868A-556E-4430-BAE9-CE9C0C1C7FEB}" srcOrd="0" destOrd="0" presId="urn:microsoft.com/office/officeart/2005/8/layout/lProcess3"/>
    <dgm:cxn modelId="{AE546260-D957-41C8-B0F2-CE6DD431E14D}" type="presOf" srcId="{380AC23F-9BA3-4159-901B-5B5A5F92DF18}" destId="{3B84758D-E0B6-4B99-8E5A-D9C65460EC26}" srcOrd="0" destOrd="0" presId="urn:microsoft.com/office/officeart/2005/8/layout/lProcess3"/>
    <dgm:cxn modelId="{CC35DC62-1FEB-435F-BCDF-3CD39ACF37A7}" srcId="{A1D82E0C-2CFE-49B8-A5E8-68B91D39A112}" destId="{C837D362-7CCA-4EC9-B796-8E6EC7E2DFA0}" srcOrd="0" destOrd="0" parTransId="{D1E0B1CB-D0C0-4A42-9B88-BA42F283942D}" sibTransId="{DFC3E419-8D6C-4B19-823C-26D880B88CC2}"/>
    <dgm:cxn modelId="{B09DA744-EF44-4396-BE27-7EB82F5B75CA}" srcId="{8E50391D-9CA1-4A58-A8A7-C8BFF017784C}" destId="{135DA744-7AD6-4EF8-AF3B-298FFFEDCC75}" srcOrd="0" destOrd="0" parTransId="{5C2C2D6B-B7BA-4291-90D2-19A545F8D73D}" sibTransId="{DB8BA79A-D338-4CE5-A5FB-BB8C550BF0A9}"/>
    <dgm:cxn modelId="{9671B945-5E13-4B8E-8E54-296890FC084C}" srcId="{F9208AFE-924C-4CEC-AEA1-4D520106984F}" destId="{380AC23F-9BA3-4159-901B-5B5A5F92DF18}" srcOrd="0" destOrd="0" parTransId="{5C1175C0-A01F-42BE-A268-75C85420B6D6}" sibTransId="{99D3544B-8DE0-4F7F-BA72-250354492B83}"/>
    <dgm:cxn modelId="{DAAAB46D-C080-4EE1-A619-62AF5F1F6B85}" type="presOf" srcId="{C837D362-7CCA-4EC9-B796-8E6EC7E2DFA0}" destId="{EBA2F612-CE83-429E-BCEE-D413150A6AE4}" srcOrd="0" destOrd="0" presId="urn:microsoft.com/office/officeart/2005/8/layout/lProcess3"/>
    <dgm:cxn modelId="{8A276376-26E3-41E9-A792-1F9994593A6D}" type="presOf" srcId="{F9208AFE-924C-4CEC-AEA1-4D520106984F}" destId="{097EC5E6-8DC4-4E3C-B866-3715D41FDDFC}" srcOrd="0" destOrd="0" presId="urn:microsoft.com/office/officeart/2005/8/layout/lProcess3"/>
    <dgm:cxn modelId="{D089A983-0DC2-4647-A194-AE6B6E7157CC}" type="presOf" srcId="{8E50391D-9CA1-4A58-A8A7-C8BFF017784C}" destId="{2C355975-E1AF-4417-A26F-28F5DC69FD0B}" srcOrd="0" destOrd="0" presId="urn:microsoft.com/office/officeart/2005/8/layout/lProcess3"/>
    <dgm:cxn modelId="{7646059D-58A5-4E09-A207-A33E1398C243}" srcId="{34EFEFF4-0355-44FD-92C2-AF2EF461570D}" destId="{F9208AFE-924C-4CEC-AEA1-4D520106984F}" srcOrd="2" destOrd="0" parTransId="{32BE8B1B-3CDB-4BD0-8DC4-8CAF4A198449}" sibTransId="{E9EA1AB5-A8F0-4BF8-A877-52236FBEF394}"/>
    <dgm:cxn modelId="{7719E5BB-61DF-4589-AAE0-4A7D446D7352}" srcId="{34EFEFF4-0355-44FD-92C2-AF2EF461570D}" destId="{8E50391D-9CA1-4A58-A8A7-C8BFF017784C}" srcOrd="0" destOrd="0" parTransId="{49F31DB6-1AA1-4646-9244-095418C6653C}" sibTransId="{E9EE4E58-22A9-4493-994E-BA1AA6F6A76B}"/>
    <dgm:cxn modelId="{CABFE8C4-C138-408C-90D8-FCF9EB263461}" type="presOf" srcId="{135DA744-7AD6-4EF8-AF3B-298FFFEDCC75}" destId="{46C698C8-FD52-4AA7-BA6B-559CE01DE1B1}" srcOrd="0" destOrd="0" presId="urn:microsoft.com/office/officeart/2005/8/layout/lProcess3"/>
    <dgm:cxn modelId="{82F510E4-87D4-4AAF-97C6-8C678FB1BDA7}" type="presOf" srcId="{A1D82E0C-2CFE-49B8-A5E8-68B91D39A112}" destId="{E7D641DE-DF78-4AC5-9EB6-D1DBDFD84EDB}" srcOrd="0" destOrd="0" presId="urn:microsoft.com/office/officeart/2005/8/layout/lProcess3"/>
    <dgm:cxn modelId="{A6B26DEA-DF49-4EAC-9D39-2E6D918BBECE}" srcId="{A1D82E0C-2CFE-49B8-A5E8-68B91D39A112}" destId="{187B52F1-8005-4032-9524-FEAD88A58948}" srcOrd="1" destOrd="0" parTransId="{2C01F898-2F0F-4939-BE0B-CE15A946B1FB}" sibTransId="{7126C839-B537-425F-9083-494A24A9690C}"/>
    <dgm:cxn modelId="{E113B0F5-705E-48B8-9098-415DA5F6A50A}" srcId="{34EFEFF4-0355-44FD-92C2-AF2EF461570D}" destId="{A1D82E0C-2CFE-49B8-A5E8-68B91D39A112}" srcOrd="1" destOrd="0" parTransId="{B9760010-8D55-44F9-8543-8305AED71C86}" sibTransId="{E65B07E7-6F21-4066-A98D-64F59A1A9B57}"/>
    <dgm:cxn modelId="{4504B4F9-F086-4820-BBCD-C5C4368E9BEA}" type="presOf" srcId="{34EFEFF4-0355-44FD-92C2-AF2EF461570D}" destId="{D1ED75A5-52A7-4F94-8C54-6AE5E75CB640}" srcOrd="0" destOrd="0" presId="urn:microsoft.com/office/officeart/2005/8/layout/lProcess3"/>
    <dgm:cxn modelId="{6BFECECD-4FA1-41BA-BACD-2B5535D988C6}" type="presParOf" srcId="{D1ED75A5-52A7-4F94-8C54-6AE5E75CB640}" destId="{210EFED6-470C-49E6-8712-F78B85F61667}" srcOrd="0" destOrd="0" presId="urn:microsoft.com/office/officeart/2005/8/layout/lProcess3"/>
    <dgm:cxn modelId="{A32AEB2E-8589-4C0F-BD66-FE309B180440}" type="presParOf" srcId="{210EFED6-470C-49E6-8712-F78B85F61667}" destId="{2C355975-E1AF-4417-A26F-28F5DC69FD0B}" srcOrd="0" destOrd="0" presId="urn:microsoft.com/office/officeart/2005/8/layout/lProcess3"/>
    <dgm:cxn modelId="{3ED1ECC2-7162-4D2D-B59E-1E829D6E62A3}" type="presParOf" srcId="{210EFED6-470C-49E6-8712-F78B85F61667}" destId="{6C9D2080-1E61-4CBC-97BA-0AAC9C754548}" srcOrd="1" destOrd="0" presId="urn:microsoft.com/office/officeart/2005/8/layout/lProcess3"/>
    <dgm:cxn modelId="{77567502-EE3A-44CE-96A7-1AD393B1A415}" type="presParOf" srcId="{210EFED6-470C-49E6-8712-F78B85F61667}" destId="{46C698C8-FD52-4AA7-BA6B-559CE01DE1B1}" srcOrd="2" destOrd="0" presId="urn:microsoft.com/office/officeart/2005/8/layout/lProcess3"/>
    <dgm:cxn modelId="{4E629F7C-B7E9-4509-953D-40CA23982E07}" type="presParOf" srcId="{210EFED6-470C-49E6-8712-F78B85F61667}" destId="{3A0A58DD-4294-4904-A65E-947350FB7F00}" srcOrd="3" destOrd="0" presId="urn:microsoft.com/office/officeart/2005/8/layout/lProcess3"/>
    <dgm:cxn modelId="{BFFB3EBA-B83F-4CC9-8E18-7F1E0898D918}" type="presParOf" srcId="{210EFED6-470C-49E6-8712-F78B85F61667}" destId="{63B0868A-556E-4430-BAE9-CE9C0C1C7FEB}" srcOrd="4" destOrd="0" presId="urn:microsoft.com/office/officeart/2005/8/layout/lProcess3"/>
    <dgm:cxn modelId="{CA43C435-A069-48A3-A900-9E4235350A57}" type="presParOf" srcId="{D1ED75A5-52A7-4F94-8C54-6AE5E75CB640}" destId="{97C1C657-3B07-4A07-B508-D5190E33C10F}" srcOrd="1" destOrd="0" presId="urn:microsoft.com/office/officeart/2005/8/layout/lProcess3"/>
    <dgm:cxn modelId="{D9AD8A4B-2E12-4606-8850-D5F1C1C72C8B}" type="presParOf" srcId="{D1ED75A5-52A7-4F94-8C54-6AE5E75CB640}" destId="{5CFC860B-15C2-464F-8CFA-CABF98027A95}" srcOrd="2" destOrd="0" presId="urn:microsoft.com/office/officeart/2005/8/layout/lProcess3"/>
    <dgm:cxn modelId="{C6DD34EF-B66E-4B1B-ABD3-7FE40F480986}" type="presParOf" srcId="{5CFC860B-15C2-464F-8CFA-CABF98027A95}" destId="{E7D641DE-DF78-4AC5-9EB6-D1DBDFD84EDB}" srcOrd="0" destOrd="0" presId="urn:microsoft.com/office/officeart/2005/8/layout/lProcess3"/>
    <dgm:cxn modelId="{2364C925-32FF-45ED-9714-6F389AF56789}" type="presParOf" srcId="{5CFC860B-15C2-464F-8CFA-CABF98027A95}" destId="{DC2EF399-959D-4A7B-AE69-9D5B3A7C310E}" srcOrd="1" destOrd="0" presId="urn:microsoft.com/office/officeart/2005/8/layout/lProcess3"/>
    <dgm:cxn modelId="{F41877BB-420D-4887-BCC6-CFEF35D27F7A}" type="presParOf" srcId="{5CFC860B-15C2-464F-8CFA-CABF98027A95}" destId="{EBA2F612-CE83-429E-BCEE-D413150A6AE4}" srcOrd="2" destOrd="0" presId="urn:microsoft.com/office/officeart/2005/8/layout/lProcess3"/>
    <dgm:cxn modelId="{179718EF-D7F2-4588-BBFC-1F738C4FD278}" type="presParOf" srcId="{5CFC860B-15C2-464F-8CFA-CABF98027A95}" destId="{8AF3BD25-C741-42A0-95AD-6FB9F833329D}" srcOrd="3" destOrd="0" presId="urn:microsoft.com/office/officeart/2005/8/layout/lProcess3"/>
    <dgm:cxn modelId="{977CE576-75EE-49FE-8A45-93D6AC3932D9}" type="presParOf" srcId="{5CFC860B-15C2-464F-8CFA-CABF98027A95}" destId="{B0C92595-AD24-4F5D-BA5B-88C1AB7D0188}" srcOrd="4" destOrd="0" presId="urn:microsoft.com/office/officeart/2005/8/layout/lProcess3"/>
    <dgm:cxn modelId="{16302E64-DBCC-4965-97B5-FCC7F54FE685}" type="presParOf" srcId="{D1ED75A5-52A7-4F94-8C54-6AE5E75CB640}" destId="{7E29652D-2F3F-47F6-94C0-FC67FC6973A1}" srcOrd="3" destOrd="0" presId="urn:microsoft.com/office/officeart/2005/8/layout/lProcess3"/>
    <dgm:cxn modelId="{BB7E4FDD-5A9E-4BD8-B243-61D2AAD06F21}" type="presParOf" srcId="{D1ED75A5-52A7-4F94-8C54-6AE5E75CB640}" destId="{94E20101-930D-49FB-AF10-2A77119EB01B}" srcOrd="4" destOrd="0" presId="urn:microsoft.com/office/officeart/2005/8/layout/lProcess3"/>
    <dgm:cxn modelId="{0EDF3235-34E4-4009-B96E-57F85F27717D}" type="presParOf" srcId="{94E20101-930D-49FB-AF10-2A77119EB01B}" destId="{097EC5E6-8DC4-4E3C-B866-3715D41FDDFC}" srcOrd="0" destOrd="0" presId="urn:microsoft.com/office/officeart/2005/8/layout/lProcess3"/>
    <dgm:cxn modelId="{215B1981-F7AF-46C5-B8F0-3E598BFD5A5C}" type="presParOf" srcId="{94E20101-930D-49FB-AF10-2A77119EB01B}" destId="{3F0E1CD6-0DAD-408F-9B1A-C3F0305EE8F4}" srcOrd="1" destOrd="0" presId="urn:microsoft.com/office/officeart/2005/8/layout/lProcess3"/>
    <dgm:cxn modelId="{D6D232E2-8D7D-4371-8F17-0B97E5B00AA0}" type="presParOf" srcId="{94E20101-930D-49FB-AF10-2A77119EB01B}" destId="{3B84758D-E0B6-4B99-8E5A-D9C65460EC26}"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708C8-3951-4E24-A9CC-772670348EBC}" type="doc">
      <dgm:prSet loTypeId="urn:microsoft.com/office/officeart/2008/layout/VerticalAccentList" loCatId="list" qsTypeId="urn:microsoft.com/office/officeart/2005/8/quickstyle/simple5" qsCatId="simple" csTypeId="urn:microsoft.com/office/officeart/2005/8/colors/colorful5" csCatId="colorful" phldr="1"/>
      <dgm:spPr/>
      <dgm:t>
        <a:bodyPr/>
        <a:lstStyle/>
        <a:p>
          <a:endParaRPr lang="it-IT"/>
        </a:p>
      </dgm:t>
    </dgm:pt>
    <dgm:pt modelId="{C734CA70-5731-490E-8B92-95459E1304FB}">
      <dgm:prSet phldrT="[Testo]"/>
      <dgm:spPr/>
      <dgm:t>
        <a:bodyPr/>
        <a:lstStyle/>
        <a:p>
          <a:r>
            <a:rPr lang="it-IT" b="1" dirty="0">
              <a:latin typeface="Bodoni MT Black" pitchFamily="18" charset="0"/>
            </a:rPr>
            <a:t>Bombardamenti a depositi di carburante:</a:t>
          </a:r>
        </a:p>
      </dgm:t>
    </dgm:pt>
    <dgm:pt modelId="{A13E68FA-63FD-4D51-946C-920B85A7C098}" type="parTrans" cxnId="{8A493621-33D0-4314-8928-B42F53FF34E1}">
      <dgm:prSet/>
      <dgm:spPr/>
      <dgm:t>
        <a:bodyPr/>
        <a:lstStyle/>
        <a:p>
          <a:endParaRPr lang="it-IT"/>
        </a:p>
      </dgm:t>
    </dgm:pt>
    <dgm:pt modelId="{12FA3591-99D0-4E94-AAAD-9F3CBEA58713}" type="sibTrans" cxnId="{8A493621-33D0-4314-8928-B42F53FF34E1}">
      <dgm:prSet/>
      <dgm:spPr/>
      <dgm:t>
        <a:bodyPr/>
        <a:lstStyle/>
        <a:p>
          <a:endParaRPr lang="it-IT"/>
        </a:p>
      </dgm:t>
    </dgm:pt>
    <dgm:pt modelId="{E80C56CF-64C2-41E1-8859-E4419505E6D4}">
      <dgm:prSet phldrT="[Testo]"/>
      <dgm:spPr/>
      <dgm:t>
        <a:bodyPr/>
        <a:lstStyle/>
        <a:p>
          <a:r>
            <a:rPr lang="it-IT" b="1" dirty="0">
              <a:latin typeface="Bodoni MT Black" pitchFamily="18" charset="0"/>
            </a:rPr>
            <a:t>PM10, PM5, PM2.5;</a:t>
          </a:r>
          <a:endParaRPr lang="it-IT" dirty="0">
            <a:latin typeface="Bodoni MT Black" pitchFamily="18" charset="0"/>
          </a:endParaRPr>
        </a:p>
      </dgm:t>
    </dgm:pt>
    <dgm:pt modelId="{F43F28E5-88B2-4120-99B0-C5588F00DE9A}" type="parTrans" cxnId="{B92BE721-D856-4E8E-AF5A-6E15334240C0}">
      <dgm:prSet/>
      <dgm:spPr/>
      <dgm:t>
        <a:bodyPr/>
        <a:lstStyle/>
        <a:p>
          <a:endParaRPr lang="it-IT"/>
        </a:p>
      </dgm:t>
    </dgm:pt>
    <dgm:pt modelId="{25D5FDFD-CF9E-4112-AE97-626E2A18F22C}" type="sibTrans" cxnId="{B92BE721-D856-4E8E-AF5A-6E15334240C0}">
      <dgm:prSet/>
      <dgm:spPr/>
      <dgm:t>
        <a:bodyPr/>
        <a:lstStyle/>
        <a:p>
          <a:endParaRPr lang="it-IT"/>
        </a:p>
      </dgm:t>
    </dgm:pt>
    <dgm:pt modelId="{554EEAAD-B938-4AA4-9D4D-4EE7C15AD1A9}">
      <dgm:prSet phldrT="[Testo]"/>
      <dgm:spPr/>
      <dgm:t>
        <a:bodyPr/>
        <a:lstStyle/>
        <a:p>
          <a:r>
            <a:rPr lang="it-IT" b="1" dirty="0">
              <a:latin typeface="Bodoni MT Black" pitchFamily="18" charset="0"/>
            </a:rPr>
            <a:t>Impianti industriali colpiti con:</a:t>
          </a:r>
        </a:p>
      </dgm:t>
    </dgm:pt>
    <dgm:pt modelId="{38E6096C-DC8C-40F5-A88F-CE0011619CB1}" type="parTrans" cxnId="{597C2A3C-6A48-44FA-AD12-5AA6923B5B67}">
      <dgm:prSet/>
      <dgm:spPr/>
      <dgm:t>
        <a:bodyPr/>
        <a:lstStyle/>
        <a:p>
          <a:endParaRPr lang="it-IT"/>
        </a:p>
      </dgm:t>
    </dgm:pt>
    <dgm:pt modelId="{6F64E6A1-E1A4-4239-831E-39BB2A5E98B9}" type="sibTrans" cxnId="{597C2A3C-6A48-44FA-AD12-5AA6923B5B67}">
      <dgm:prSet/>
      <dgm:spPr/>
      <dgm:t>
        <a:bodyPr/>
        <a:lstStyle/>
        <a:p>
          <a:endParaRPr lang="it-IT"/>
        </a:p>
      </dgm:t>
    </dgm:pt>
    <dgm:pt modelId="{CF592345-FE04-4927-9A03-4DC10C72A738}">
      <dgm:prSet phldrT="[Testo]"/>
      <dgm:spPr/>
      <dgm:t>
        <a:bodyPr/>
        <a:lstStyle/>
        <a:p>
          <a:r>
            <a:rPr lang="it-IT" b="1" dirty="0">
              <a:latin typeface="Bodoni MT Black" pitchFamily="18" charset="0"/>
            </a:rPr>
            <a:t>NH</a:t>
          </a:r>
          <a:r>
            <a:rPr lang="it-IT" b="1" baseline="-25000" dirty="0">
              <a:latin typeface="Bodoni MT Black" pitchFamily="18" charset="0"/>
            </a:rPr>
            <a:t>3</a:t>
          </a:r>
          <a:r>
            <a:rPr lang="it-IT" b="1" dirty="0">
              <a:latin typeface="Bodoni MT Black" pitchFamily="18" charset="0"/>
            </a:rPr>
            <a:t>, H</a:t>
          </a:r>
          <a:r>
            <a:rPr lang="it-IT" b="1" baseline="-25000" dirty="0">
              <a:latin typeface="Bodoni MT Black" pitchFamily="18" charset="0"/>
            </a:rPr>
            <a:t>2</a:t>
          </a:r>
          <a:r>
            <a:rPr lang="it-IT" b="1" dirty="0">
              <a:latin typeface="Bodoni MT Black" pitchFamily="18" charset="0"/>
            </a:rPr>
            <a:t>SO</a:t>
          </a:r>
          <a:r>
            <a:rPr lang="it-IT" b="1" baseline="-25000" dirty="0">
              <a:latin typeface="Bodoni MT Black" pitchFamily="18" charset="0"/>
            </a:rPr>
            <a:t>4</a:t>
          </a:r>
          <a:r>
            <a:rPr lang="it-IT" b="1" dirty="0">
              <a:latin typeface="Bodoni MT Black" pitchFamily="18" charset="0"/>
            </a:rPr>
            <a:t>;</a:t>
          </a:r>
        </a:p>
      </dgm:t>
    </dgm:pt>
    <dgm:pt modelId="{414EC5FA-3B27-40DD-89CF-8EDE29CCE2E3}" type="parTrans" cxnId="{A79B0813-FF4F-482D-BBB9-1036B1062515}">
      <dgm:prSet/>
      <dgm:spPr/>
      <dgm:t>
        <a:bodyPr/>
        <a:lstStyle/>
        <a:p>
          <a:endParaRPr lang="it-IT"/>
        </a:p>
      </dgm:t>
    </dgm:pt>
    <dgm:pt modelId="{2C66F361-D03E-4679-B495-8B0DAB4E7EC3}" type="sibTrans" cxnId="{A79B0813-FF4F-482D-BBB9-1036B1062515}">
      <dgm:prSet/>
      <dgm:spPr/>
      <dgm:t>
        <a:bodyPr/>
        <a:lstStyle/>
        <a:p>
          <a:endParaRPr lang="it-IT"/>
        </a:p>
      </dgm:t>
    </dgm:pt>
    <dgm:pt modelId="{F03A89AF-7D99-42E3-AB59-D46D37350A19}">
      <dgm:prSet phldrT="[Testo]"/>
      <dgm:spPr/>
      <dgm:t>
        <a:bodyPr/>
        <a:lstStyle/>
        <a:p>
          <a:r>
            <a:rPr lang="it-IT" b="1" dirty="0">
              <a:latin typeface="Bodoni MT Black" pitchFamily="18" charset="0"/>
            </a:rPr>
            <a:t>Munizionamento al:</a:t>
          </a:r>
        </a:p>
      </dgm:t>
    </dgm:pt>
    <dgm:pt modelId="{C57FEB4B-DAFE-4E1A-A3E9-58B62234B1E8}" type="parTrans" cxnId="{FEF2B7AB-A736-4214-975E-8D43843E658C}">
      <dgm:prSet/>
      <dgm:spPr/>
      <dgm:t>
        <a:bodyPr/>
        <a:lstStyle/>
        <a:p>
          <a:endParaRPr lang="it-IT"/>
        </a:p>
      </dgm:t>
    </dgm:pt>
    <dgm:pt modelId="{C07E5FE9-ED5F-4324-B1E8-6680DF0131F6}" type="sibTrans" cxnId="{FEF2B7AB-A736-4214-975E-8D43843E658C}">
      <dgm:prSet/>
      <dgm:spPr/>
      <dgm:t>
        <a:bodyPr/>
        <a:lstStyle/>
        <a:p>
          <a:endParaRPr lang="it-IT"/>
        </a:p>
      </dgm:t>
    </dgm:pt>
    <dgm:pt modelId="{021F4D12-3259-45FF-BDBC-5062737333AD}">
      <dgm:prSet phldrT="[Testo]"/>
      <dgm:spPr/>
      <dgm:t>
        <a:bodyPr/>
        <a:lstStyle/>
        <a:p>
          <a:r>
            <a:rPr lang="it-IT" b="1" dirty="0">
              <a:latin typeface="Bodoni MT Black" pitchFamily="18" charset="0"/>
            </a:rPr>
            <a:t>PIOMBO, ARSENICO, MERCURIO, TUNGSTENO</a:t>
          </a:r>
          <a:endParaRPr lang="it-IT" dirty="0">
            <a:latin typeface="Bodoni MT Black" pitchFamily="18" charset="0"/>
          </a:endParaRPr>
        </a:p>
      </dgm:t>
    </dgm:pt>
    <dgm:pt modelId="{92271692-3484-42C4-9E22-3378AF71BFE4}" type="parTrans" cxnId="{2C2A69FA-D3CA-4AE3-90A7-BE824409F182}">
      <dgm:prSet/>
      <dgm:spPr/>
      <dgm:t>
        <a:bodyPr/>
        <a:lstStyle/>
        <a:p>
          <a:endParaRPr lang="it-IT"/>
        </a:p>
      </dgm:t>
    </dgm:pt>
    <dgm:pt modelId="{6592DEA4-7B21-4979-88B4-0843609B1129}" type="sibTrans" cxnId="{2C2A69FA-D3CA-4AE3-90A7-BE824409F182}">
      <dgm:prSet/>
      <dgm:spPr/>
      <dgm:t>
        <a:bodyPr/>
        <a:lstStyle/>
        <a:p>
          <a:endParaRPr lang="it-IT"/>
        </a:p>
      </dgm:t>
    </dgm:pt>
    <dgm:pt modelId="{74543A80-2DDD-4693-BB67-DB4816B2A4E6}" type="pres">
      <dgm:prSet presAssocID="{4C5708C8-3951-4E24-A9CC-772670348EBC}" presName="Name0" presStyleCnt="0">
        <dgm:presLayoutVars>
          <dgm:chMax/>
          <dgm:chPref/>
          <dgm:dir/>
        </dgm:presLayoutVars>
      </dgm:prSet>
      <dgm:spPr/>
    </dgm:pt>
    <dgm:pt modelId="{597D1D6F-68DD-41B9-AEE4-D6A3B51CD962}" type="pres">
      <dgm:prSet presAssocID="{C734CA70-5731-490E-8B92-95459E1304FB}" presName="parenttextcomposite" presStyleCnt="0"/>
      <dgm:spPr/>
    </dgm:pt>
    <dgm:pt modelId="{8D0687E8-A657-41A2-B885-4338D243E471}" type="pres">
      <dgm:prSet presAssocID="{C734CA70-5731-490E-8B92-95459E1304FB}" presName="parenttext" presStyleLbl="revTx" presStyleIdx="0" presStyleCnt="3">
        <dgm:presLayoutVars>
          <dgm:chMax/>
          <dgm:chPref val="2"/>
          <dgm:bulletEnabled val="1"/>
        </dgm:presLayoutVars>
      </dgm:prSet>
      <dgm:spPr/>
    </dgm:pt>
    <dgm:pt modelId="{572B6BEB-E11F-4064-BFCE-C686BD8B36FB}" type="pres">
      <dgm:prSet presAssocID="{C734CA70-5731-490E-8B92-95459E1304FB}" presName="composite" presStyleCnt="0"/>
      <dgm:spPr/>
    </dgm:pt>
    <dgm:pt modelId="{E6FF82A8-21FC-4264-AE21-037CEFACFE99}" type="pres">
      <dgm:prSet presAssocID="{C734CA70-5731-490E-8B92-95459E1304FB}" presName="chevron1" presStyleLbl="alignNode1" presStyleIdx="0" presStyleCnt="21"/>
      <dgm:spPr/>
    </dgm:pt>
    <dgm:pt modelId="{6CA0A782-6885-490E-85F4-1142987A29C2}" type="pres">
      <dgm:prSet presAssocID="{C734CA70-5731-490E-8B92-95459E1304FB}" presName="chevron2" presStyleLbl="alignNode1" presStyleIdx="1" presStyleCnt="21"/>
      <dgm:spPr/>
    </dgm:pt>
    <dgm:pt modelId="{D269DEBD-65BD-4CC9-85F9-BAF1983AA27C}" type="pres">
      <dgm:prSet presAssocID="{C734CA70-5731-490E-8B92-95459E1304FB}" presName="chevron3" presStyleLbl="alignNode1" presStyleIdx="2" presStyleCnt="21"/>
      <dgm:spPr/>
    </dgm:pt>
    <dgm:pt modelId="{44763703-22D9-453E-8DB3-3CCAE704E8AC}" type="pres">
      <dgm:prSet presAssocID="{C734CA70-5731-490E-8B92-95459E1304FB}" presName="chevron4" presStyleLbl="alignNode1" presStyleIdx="3" presStyleCnt="21"/>
      <dgm:spPr/>
    </dgm:pt>
    <dgm:pt modelId="{08FFCF79-01D1-429D-9D3F-23241DAFB3AC}" type="pres">
      <dgm:prSet presAssocID="{C734CA70-5731-490E-8B92-95459E1304FB}" presName="chevron5" presStyleLbl="alignNode1" presStyleIdx="4" presStyleCnt="21"/>
      <dgm:spPr/>
    </dgm:pt>
    <dgm:pt modelId="{56800DC5-8026-473A-8FDF-E42F8E65C472}" type="pres">
      <dgm:prSet presAssocID="{C734CA70-5731-490E-8B92-95459E1304FB}" presName="chevron6" presStyleLbl="alignNode1" presStyleIdx="5" presStyleCnt="21"/>
      <dgm:spPr/>
    </dgm:pt>
    <dgm:pt modelId="{C360469C-7F78-43B8-80C6-E92C55380A16}" type="pres">
      <dgm:prSet presAssocID="{C734CA70-5731-490E-8B92-95459E1304FB}" presName="chevron7" presStyleLbl="alignNode1" presStyleIdx="6" presStyleCnt="21"/>
      <dgm:spPr/>
    </dgm:pt>
    <dgm:pt modelId="{E8506029-06D4-448E-98B9-FB2C003F628F}" type="pres">
      <dgm:prSet presAssocID="{C734CA70-5731-490E-8B92-95459E1304FB}" presName="childtext" presStyleLbl="solidFgAcc1" presStyleIdx="0" presStyleCnt="3">
        <dgm:presLayoutVars>
          <dgm:chMax/>
          <dgm:chPref val="0"/>
          <dgm:bulletEnabled val="1"/>
        </dgm:presLayoutVars>
      </dgm:prSet>
      <dgm:spPr/>
    </dgm:pt>
    <dgm:pt modelId="{F4EE853E-ECBA-4E4F-AE94-ED94925E6F37}" type="pres">
      <dgm:prSet presAssocID="{12FA3591-99D0-4E94-AAAD-9F3CBEA58713}" presName="sibTrans" presStyleCnt="0"/>
      <dgm:spPr/>
    </dgm:pt>
    <dgm:pt modelId="{10244EF7-A73F-424B-BD5A-4763D4878B1A}" type="pres">
      <dgm:prSet presAssocID="{554EEAAD-B938-4AA4-9D4D-4EE7C15AD1A9}" presName="parenttextcomposite" presStyleCnt="0"/>
      <dgm:spPr/>
    </dgm:pt>
    <dgm:pt modelId="{0945D052-B932-4446-9F74-4F6D0D0C07EF}" type="pres">
      <dgm:prSet presAssocID="{554EEAAD-B938-4AA4-9D4D-4EE7C15AD1A9}" presName="parenttext" presStyleLbl="revTx" presStyleIdx="1" presStyleCnt="3">
        <dgm:presLayoutVars>
          <dgm:chMax/>
          <dgm:chPref val="2"/>
          <dgm:bulletEnabled val="1"/>
        </dgm:presLayoutVars>
      </dgm:prSet>
      <dgm:spPr/>
    </dgm:pt>
    <dgm:pt modelId="{8DE552B5-6A82-4953-944E-1A7072A7E2DE}" type="pres">
      <dgm:prSet presAssocID="{554EEAAD-B938-4AA4-9D4D-4EE7C15AD1A9}" presName="composite" presStyleCnt="0"/>
      <dgm:spPr/>
    </dgm:pt>
    <dgm:pt modelId="{A7958538-25E3-4E71-B413-06B3A8F64E61}" type="pres">
      <dgm:prSet presAssocID="{554EEAAD-B938-4AA4-9D4D-4EE7C15AD1A9}" presName="chevron1" presStyleLbl="alignNode1" presStyleIdx="7" presStyleCnt="21"/>
      <dgm:spPr/>
    </dgm:pt>
    <dgm:pt modelId="{7E6EC85A-A913-44B2-B6F1-BC5747D0F16F}" type="pres">
      <dgm:prSet presAssocID="{554EEAAD-B938-4AA4-9D4D-4EE7C15AD1A9}" presName="chevron2" presStyleLbl="alignNode1" presStyleIdx="8" presStyleCnt="21"/>
      <dgm:spPr/>
    </dgm:pt>
    <dgm:pt modelId="{9C856D2F-D18A-4525-91EC-5CFFE7450F92}" type="pres">
      <dgm:prSet presAssocID="{554EEAAD-B938-4AA4-9D4D-4EE7C15AD1A9}" presName="chevron3" presStyleLbl="alignNode1" presStyleIdx="9" presStyleCnt="21"/>
      <dgm:spPr/>
    </dgm:pt>
    <dgm:pt modelId="{C4DA528E-175E-423E-916D-31D9925C0C2A}" type="pres">
      <dgm:prSet presAssocID="{554EEAAD-B938-4AA4-9D4D-4EE7C15AD1A9}" presName="chevron4" presStyleLbl="alignNode1" presStyleIdx="10" presStyleCnt="21"/>
      <dgm:spPr/>
    </dgm:pt>
    <dgm:pt modelId="{3FF0B406-88C0-42F3-A6D8-58B14ADDCB7D}" type="pres">
      <dgm:prSet presAssocID="{554EEAAD-B938-4AA4-9D4D-4EE7C15AD1A9}" presName="chevron5" presStyleLbl="alignNode1" presStyleIdx="11" presStyleCnt="21"/>
      <dgm:spPr/>
    </dgm:pt>
    <dgm:pt modelId="{D86683E2-14F0-4EFE-9122-2DD7A7B18B90}" type="pres">
      <dgm:prSet presAssocID="{554EEAAD-B938-4AA4-9D4D-4EE7C15AD1A9}" presName="chevron6" presStyleLbl="alignNode1" presStyleIdx="12" presStyleCnt="21"/>
      <dgm:spPr/>
    </dgm:pt>
    <dgm:pt modelId="{5913B619-7EA8-4052-8013-87447F180FA4}" type="pres">
      <dgm:prSet presAssocID="{554EEAAD-B938-4AA4-9D4D-4EE7C15AD1A9}" presName="chevron7" presStyleLbl="alignNode1" presStyleIdx="13" presStyleCnt="21"/>
      <dgm:spPr/>
    </dgm:pt>
    <dgm:pt modelId="{B71044AA-F44D-4168-8C10-8A4B8088C05E}" type="pres">
      <dgm:prSet presAssocID="{554EEAAD-B938-4AA4-9D4D-4EE7C15AD1A9}" presName="childtext" presStyleLbl="solidFgAcc1" presStyleIdx="1" presStyleCnt="3">
        <dgm:presLayoutVars>
          <dgm:chMax/>
          <dgm:chPref val="0"/>
          <dgm:bulletEnabled val="1"/>
        </dgm:presLayoutVars>
      </dgm:prSet>
      <dgm:spPr/>
    </dgm:pt>
    <dgm:pt modelId="{8CF20235-1673-448C-B7EB-642C6D49DECD}" type="pres">
      <dgm:prSet presAssocID="{6F64E6A1-E1A4-4239-831E-39BB2A5E98B9}" presName="sibTrans" presStyleCnt="0"/>
      <dgm:spPr/>
    </dgm:pt>
    <dgm:pt modelId="{D3F623F2-DE73-4312-A1F4-90F5B58C85E5}" type="pres">
      <dgm:prSet presAssocID="{F03A89AF-7D99-42E3-AB59-D46D37350A19}" presName="parenttextcomposite" presStyleCnt="0"/>
      <dgm:spPr/>
    </dgm:pt>
    <dgm:pt modelId="{CD8CD83F-5954-4D41-B47D-6A563C2DAD7C}" type="pres">
      <dgm:prSet presAssocID="{F03A89AF-7D99-42E3-AB59-D46D37350A19}" presName="parenttext" presStyleLbl="revTx" presStyleIdx="2" presStyleCnt="3">
        <dgm:presLayoutVars>
          <dgm:chMax/>
          <dgm:chPref val="2"/>
          <dgm:bulletEnabled val="1"/>
        </dgm:presLayoutVars>
      </dgm:prSet>
      <dgm:spPr/>
    </dgm:pt>
    <dgm:pt modelId="{95180B06-5692-46EC-ACD7-03832B94B8FD}" type="pres">
      <dgm:prSet presAssocID="{F03A89AF-7D99-42E3-AB59-D46D37350A19}" presName="composite" presStyleCnt="0"/>
      <dgm:spPr/>
    </dgm:pt>
    <dgm:pt modelId="{58F201CC-0E16-4D29-AA80-3C7DAD5DA1CA}" type="pres">
      <dgm:prSet presAssocID="{F03A89AF-7D99-42E3-AB59-D46D37350A19}" presName="chevron1" presStyleLbl="alignNode1" presStyleIdx="14" presStyleCnt="21"/>
      <dgm:spPr/>
    </dgm:pt>
    <dgm:pt modelId="{03E40251-6FF8-4F9F-A0F8-754FAD3378AF}" type="pres">
      <dgm:prSet presAssocID="{F03A89AF-7D99-42E3-AB59-D46D37350A19}" presName="chevron2" presStyleLbl="alignNode1" presStyleIdx="15" presStyleCnt="21"/>
      <dgm:spPr/>
    </dgm:pt>
    <dgm:pt modelId="{5C65DB56-0CC3-4D2A-B4EA-A03741E90971}" type="pres">
      <dgm:prSet presAssocID="{F03A89AF-7D99-42E3-AB59-D46D37350A19}" presName="chevron3" presStyleLbl="alignNode1" presStyleIdx="16" presStyleCnt="21"/>
      <dgm:spPr/>
    </dgm:pt>
    <dgm:pt modelId="{53919BB1-228E-4759-AB61-2EA696B64DBC}" type="pres">
      <dgm:prSet presAssocID="{F03A89AF-7D99-42E3-AB59-D46D37350A19}" presName="chevron4" presStyleLbl="alignNode1" presStyleIdx="17" presStyleCnt="21"/>
      <dgm:spPr/>
    </dgm:pt>
    <dgm:pt modelId="{2B224B20-8EFF-4920-B727-15C89F8937E7}" type="pres">
      <dgm:prSet presAssocID="{F03A89AF-7D99-42E3-AB59-D46D37350A19}" presName="chevron5" presStyleLbl="alignNode1" presStyleIdx="18" presStyleCnt="21"/>
      <dgm:spPr/>
    </dgm:pt>
    <dgm:pt modelId="{AD83D91B-7EB8-496A-AC8B-31047AE01EC8}" type="pres">
      <dgm:prSet presAssocID="{F03A89AF-7D99-42E3-AB59-D46D37350A19}" presName="chevron6" presStyleLbl="alignNode1" presStyleIdx="19" presStyleCnt="21"/>
      <dgm:spPr/>
    </dgm:pt>
    <dgm:pt modelId="{E037DE8C-E9DB-445D-9B63-ABA2455421A1}" type="pres">
      <dgm:prSet presAssocID="{F03A89AF-7D99-42E3-AB59-D46D37350A19}" presName="chevron7" presStyleLbl="alignNode1" presStyleIdx="20" presStyleCnt="21"/>
      <dgm:spPr/>
    </dgm:pt>
    <dgm:pt modelId="{6E56CECA-30B4-4182-9A97-E2F1D5789DD9}" type="pres">
      <dgm:prSet presAssocID="{F03A89AF-7D99-42E3-AB59-D46D37350A19}" presName="childtext" presStyleLbl="solidFgAcc1" presStyleIdx="2" presStyleCnt="3">
        <dgm:presLayoutVars>
          <dgm:chMax/>
          <dgm:chPref val="0"/>
          <dgm:bulletEnabled val="1"/>
        </dgm:presLayoutVars>
      </dgm:prSet>
      <dgm:spPr/>
    </dgm:pt>
  </dgm:ptLst>
  <dgm:cxnLst>
    <dgm:cxn modelId="{29360E00-9321-46AE-8D3D-9177A9DF35D8}" type="presOf" srcId="{E80C56CF-64C2-41E1-8859-E4419505E6D4}" destId="{E8506029-06D4-448E-98B9-FB2C003F628F}" srcOrd="0" destOrd="0" presId="urn:microsoft.com/office/officeart/2008/layout/VerticalAccentList"/>
    <dgm:cxn modelId="{630E2A01-33EE-4C6B-83DD-A4F23DAE29F1}" type="presOf" srcId="{C734CA70-5731-490E-8B92-95459E1304FB}" destId="{8D0687E8-A657-41A2-B885-4338D243E471}" srcOrd="0" destOrd="0" presId="urn:microsoft.com/office/officeart/2008/layout/VerticalAccentList"/>
    <dgm:cxn modelId="{A79B0813-FF4F-482D-BBB9-1036B1062515}" srcId="{554EEAAD-B938-4AA4-9D4D-4EE7C15AD1A9}" destId="{CF592345-FE04-4927-9A03-4DC10C72A738}" srcOrd="0" destOrd="0" parTransId="{414EC5FA-3B27-40DD-89CF-8EDE29CCE2E3}" sibTransId="{2C66F361-D03E-4679-B495-8B0DAB4E7EC3}"/>
    <dgm:cxn modelId="{8A493621-33D0-4314-8928-B42F53FF34E1}" srcId="{4C5708C8-3951-4E24-A9CC-772670348EBC}" destId="{C734CA70-5731-490E-8B92-95459E1304FB}" srcOrd="0" destOrd="0" parTransId="{A13E68FA-63FD-4D51-946C-920B85A7C098}" sibTransId="{12FA3591-99D0-4E94-AAAD-9F3CBEA58713}"/>
    <dgm:cxn modelId="{B92BE721-D856-4E8E-AF5A-6E15334240C0}" srcId="{C734CA70-5731-490E-8B92-95459E1304FB}" destId="{E80C56CF-64C2-41E1-8859-E4419505E6D4}" srcOrd="0" destOrd="0" parTransId="{F43F28E5-88B2-4120-99B0-C5588F00DE9A}" sibTransId="{25D5FDFD-CF9E-4112-AE97-626E2A18F22C}"/>
    <dgm:cxn modelId="{597C2A3C-6A48-44FA-AD12-5AA6923B5B67}" srcId="{4C5708C8-3951-4E24-A9CC-772670348EBC}" destId="{554EEAAD-B938-4AA4-9D4D-4EE7C15AD1A9}" srcOrd="1" destOrd="0" parTransId="{38E6096C-DC8C-40F5-A88F-CE0011619CB1}" sibTransId="{6F64E6A1-E1A4-4239-831E-39BB2A5E98B9}"/>
    <dgm:cxn modelId="{5BE03A3C-7FE6-455B-A43D-AB57F2D0651A}" type="presOf" srcId="{CF592345-FE04-4927-9A03-4DC10C72A738}" destId="{B71044AA-F44D-4168-8C10-8A4B8088C05E}" srcOrd="0" destOrd="0" presId="urn:microsoft.com/office/officeart/2008/layout/VerticalAccentList"/>
    <dgm:cxn modelId="{1CAFE33D-29BB-4FE3-9A22-7D69009AF0FE}" type="presOf" srcId="{021F4D12-3259-45FF-BDBC-5062737333AD}" destId="{6E56CECA-30B4-4182-9A97-E2F1D5789DD9}" srcOrd="0" destOrd="0" presId="urn:microsoft.com/office/officeart/2008/layout/VerticalAccentList"/>
    <dgm:cxn modelId="{6D847B4D-7072-440C-994A-E2A2B35908AE}" type="presOf" srcId="{4C5708C8-3951-4E24-A9CC-772670348EBC}" destId="{74543A80-2DDD-4693-BB67-DB4816B2A4E6}" srcOrd="0" destOrd="0" presId="urn:microsoft.com/office/officeart/2008/layout/VerticalAccentList"/>
    <dgm:cxn modelId="{FCB8394F-DC4C-4AF2-9E69-7C02C7856574}" type="presOf" srcId="{F03A89AF-7D99-42E3-AB59-D46D37350A19}" destId="{CD8CD83F-5954-4D41-B47D-6A563C2DAD7C}" srcOrd="0" destOrd="0" presId="urn:microsoft.com/office/officeart/2008/layout/VerticalAccentList"/>
    <dgm:cxn modelId="{FEF2B7AB-A736-4214-975E-8D43843E658C}" srcId="{4C5708C8-3951-4E24-A9CC-772670348EBC}" destId="{F03A89AF-7D99-42E3-AB59-D46D37350A19}" srcOrd="2" destOrd="0" parTransId="{C57FEB4B-DAFE-4E1A-A3E9-58B62234B1E8}" sibTransId="{C07E5FE9-ED5F-4324-B1E8-6680DF0131F6}"/>
    <dgm:cxn modelId="{44B934DF-EA5E-4C1B-A586-C6B8AD0D7918}" type="presOf" srcId="{554EEAAD-B938-4AA4-9D4D-4EE7C15AD1A9}" destId="{0945D052-B932-4446-9F74-4F6D0D0C07EF}" srcOrd="0" destOrd="0" presId="urn:microsoft.com/office/officeart/2008/layout/VerticalAccentList"/>
    <dgm:cxn modelId="{2C2A69FA-D3CA-4AE3-90A7-BE824409F182}" srcId="{F03A89AF-7D99-42E3-AB59-D46D37350A19}" destId="{021F4D12-3259-45FF-BDBC-5062737333AD}" srcOrd="0" destOrd="0" parTransId="{92271692-3484-42C4-9E22-3378AF71BFE4}" sibTransId="{6592DEA4-7B21-4979-88B4-0843609B1129}"/>
    <dgm:cxn modelId="{8E65D5F3-9FF9-4A63-9C6F-E97D0BF40AD5}" type="presParOf" srcId="{74543A80-2DDD-4693-BB67-DB4816B2A4E6}" destId="{597D1D6F-68DD-41B9-AEE4-D6A3B51CD962}" srcOrd="0" destOrd="0" presId="urn:microsoft.com/office/officeart/2008/layout/VerticalAccentList"/>
    <dgm:cxn modelId="{27096CA8-16FF-4246-B243-90BF45667CBD}" type="presParOf" srcId="{597D1D6F-68DD-41B9-AEE4-D6A3B51CD962}" destId="{8D0687E8-A657-41A2-B885-4338D243E471}" srcOrd="0" destOrd="0" presId="urn:microsoft.com/office/officeart/2008/layout/VerticalAccentList"/>
    <dgm:cxn modelId="{DA5D37E1-B5AF-49CB-AA45-2A16FFC5CE0C}" type="presParOf" srcId="{74543A80-2DDD-4693-BB67-DB4816B2A4E6}" destId="{572B6BEB-E11F-4064-BFCE-C686BD8B36FB}" srcOrd="1" destOrd="0" presId="urn:microsoft.com/office/officeart/2008/layout/VerticalAccentList"/>
    <dgm:cxn modelId="{132AFC80-34D9-4878-904A-802C5232E441}" type="presParOf" srcId="{572B6BEB-E11F-4064-BFCE-C686BD8B36FB}" destId="{E6FF82A8-21FC-4264-AE21-037CEFACFE99}" srcOrd="0" destOrd="0" presId="urn:microsoft.com/office/officeart/2008/layout/VerticalAccentList"/>
    <dgm:cxn modelId="{A47C7B8B-FC2A-4DBC-B0E1-C4AA3AA05CD0}" type="presParOf" srcId="{572B6BEB-E11F-4064-BFCE-C686BD8B36FB}" destId="{6CA0A782-6885-490E-85F4-1142987A29C2}" srcOrd="1" destOrd="0" presId="urn:microsoft.com/office/officeart/2008/layout/VerticalAccentList"/>
    <dgm:cxn modelId="{F8D20753-8E97-49D1-B344-04F511550410}" type="presParOf" srcId="{572B6BEB-E11F-4064-BFCE-C686BD8B36FB}" destId="{D269DEBD-65BD-4CC9-85F9-BAF1983AA27C}" srcOrd="2" destOrd="0" presId="urn:microsoft.com/office/officeart/2008/layout/VerticalAccentList"/>
    <dgm:cxn modelId="{F873A408-44D5-4C5A-80C6-6E5581B417C3}" type="presParOf" srcId="{572B6BEB-E11F-4064-BFCE-C686BD8B36FB}" destId="{44763703-22D9-453E-8DB3-3CCAE704E8AC}" srcOrd="3" destOrd="0" presId="urn:microsoft.com/office/officeart/2008/layout/VerticalAccentList"/>
    <dgm:cxn modelId="{55CC5FD1-A2E9-4E3C-99B0-5F134CE37955}" type="presParOf" srcId="{572B6BEB-E11F-4064-BFCE-C686BD8B36FB}" destId="{08FFCF79-01D1-429D-9D3F-23241DAFB3AC}" srcOrd="4" destOrd="0" presId="urn:microsoft.com/office/officeart/2008/layout/VerticalAccentList"/>
    <dgm:cxn modelId="{C92C40AF-4FE0-4F8C-A5AE-FC4D4E9E7B9F}" type="presParOf" srcId="{572B6BEB-E11F-4064-BFCE-C686BD8B36FB}" destId="{56800DC5-8026-473A-8FDF-E42F8E65C472}" srcOrd="5" destOrd="0" presId="urn:microsoft.com/office/officeart/2008/layout/VerticalAccentList"/>
    <dgm:cxn modelId="{AF8E0110-4BF5-4FF6-ABA6-AE03B3767418}" type="presParOf" srcId="{572B6BEB-E11F-4064-BFCE-C686BD8B36FB}" destId="{C360469C-7F78-43B8-80C6-E92C55380A16}" srcOrd="6" destOrd="0" presId="urn:microsoft.com/office/officeart/2008/layout/VerticalAccentList"/>
    <dgm:cxn modelId="{7BA2FF69-715C-434D-9644-CAAAFB4BA0EB}" type="presParOf" srcId="{572B6BEB-E11F-4064-BFCE-C686BD8B36FB}" destId="{E8506029-06D4-448E-98B9-FB2C003F628F}" srcOrd="7" destOrd="0" presId="urn:microsoft.com/office/officeart/2008/layout/VerticalAccentList"/>
    <dgm:cxn modelId="{CE550812-ADA2-465B-964D-2A10501EA5FE}" type="presParOf" srcId="{74543A80-2DDD-4693-BB67-DB4816B2A4E6}" destId="{F4EE853E-ECBA-4E4F-AE94-ED94925E6F37}" srcOrd="2" destOrd="0" presId="urn:microsoft.com/office/officeart/2008/layout/VerticalAccentList"/>
    <dgm:cxn modelId="{0FDE9292-EF54-4FBE-840C-01927673AD6B}" type="presParOf" srcId="{74543A80-2DDD-4693-BB67-DB4816B2A4E6}" destId="{10244EF7-A73F-424B-BD5A-4763D4878B1A}" srcOrd="3" destOrd="0" presId="urn:microsoft.com/office/officeart/2008/layout/VerticalAccentList"/>
    <dgm:cxn modelId="{47CB6313-D13F-47B9-B608-43BAE7D55E7A}" type="presParOf" srcId="{10244EF7-A73F-424B-BD5A-4763D4878B1A}" destId="{0945D052-B932-4446-9F74-4F6D0D0C07EF}" srcOrd="0" destOrd="0" presId="urn:microsoft.com/office/officeart/2008/layout/VerticalAccentList"/>
    <dgm:cxn modelId="{8BE3F6EE-B53E-4623-92CC-271601E8FC6A}" type="presParOf" srcId="{74543A80-2DDD-4693-BB67-DB4816B2A4E6}" destId="{8DE552B5-6A82-4953-944E-1A7072A7E2DE}" srcOrd="4" destOrd="0" presId="urn:microsoft.com/office/officeart/2008/layout/VerticalAccentList"/>
    <dgm:cxn modelId="{CC0B920C-D4A3-4338-87DF-9E6D05DE98B3}" type="presParOf" srcId="{8DE552B5-6A82-4953-944E-1A7072A7E2DE}" destId="{A7958538-25E3-4E71-B413-06B3A8F64E61}" srcOrd="0" destOrd="0" presId="urn:microsoft.com/office/officeart/2008/layout/VerticalAccentList"/>
    <dgm:cxn modelId="{2A20907A-3CF9-474E-B92D-CDDFF6CFED33}" type="presParOf" srcId="{8DE552B5-6A82-4953-944E-1A7072A7E2DE}" destId="{7E6EC85A-A913-44B2-B6F1-BC5747D0F16F}" srcOrd="1" destOrd="0" presId="urn:microsoft.com/office/officeart/2008/layout/VerticalAccentList"/>
    <dgm:cxn modelId="{6C657E0E-A172-4855-8F62-C1EBC1D07742}" type="presParOf" srcId="{8DE552B5-6A82-4953-944E-1A7072A7E2DE}" destId="{9C856D2F-D18A-4525-91EC-5CFFE7450F92}" srcOrd="2" destOrd="0" presId="urn:microsoft.com/office/officeart/2008/layout/VerticalAccentList"/>
    <dgm:cxn modelId="{37C74046-263F-47B5-B3AE-E8EAC1EF8EE3}" type="presParOf" srcId="{8DE552B5-6A82-4953-944E-1A7072A7E2DE}" destId="{C4DA528E-175E-423E-916D-31D9925C0C2A}" srcOrd="3" destOrd="0" presId="urn:microsoft.com/office/officeart/2008/layout/VerticalAccentList"/>
    <dgm:cxn modelId="{32E5FD23-CBCD-4944-B3CE-67610182FB90}" type="presParOf" srcId="{8DE552B5-6A82-4953-944E-1A7072A7E2DE}" destId="{3FF0B406-88C0-42F3-A6D8-58B14ADDCB7D}" srcOrd="4" destOrd="0" presId="urn:microsoft.com/office/officeart/2008/layout/VerticalAccentList"/>
    <dgm:cxn modelId="{546CF437-F537-4B15-8317-159E7E86B6A0}" type="presParOf" srcId="{8DE552B5-6A82-4953-944E-1A7072A7E2DE}" destId="{D86683E2-14F0-4EFE-9122-2DD7A7B18B90}" srcOrd="5" destOrd="0" presId="urn:microsoft.com/office/officeart/2008/layout/VerticalAccentList"/>
    <dgm:cxn modelId="{5CE583A4-A365-421F-A6D0-2BD1193DA745}" type="presParOf" srcId="{8DE552B5-6A82-4953-944E-1A7072A7E2DE}" destId="{5913B619-7EA8-4052-8013-87447F180FA4}" srcOrd="6" destOrd="0" presId="urn:microsoft.com/office/officeart/2008/layout/VerticalAccentList"/>
    <dgm:cxn modelId="{F091A27C-5D64-4959-ACA8-946BD1D59850}" type="presParOf" srcId="{8DE552B5-6A82-4953-944E-1A7072A7E2DE}" destId="{B71044AA-F44D-4168-8C10-8A4B8088C05E}" srcOrd="7" destOrd="0" presId="urn:microsoft.com/office/officeart/2008/layout/VerticalAccentList"/>
    <dgm:cxn modelId="{F1A90805-D2FD-4122-9AA9-4541C370F79A}" type="presParOf" srcId="{74543A80-2DDD-4693-BB67-DB4816B2A4E6}" destId="{8CF20235-1673-448C-B7EB-642C6D49DECD}" srcOrd="5" destOrd="0" presId="urn:microsoft.com/office/officeart/2008/layout/VerticalAccentList"/>
    <dgm:cxn modelId="{B0FC8716-CE88-406C-9C9D-94C2F4501413}" type="presParOf" srcId="{74543A80-2DDD-4693-BB67-DB4816B2A4E6}" destId="{D3F623F2-DE73-4312-A1F4-90F5B58C85E5}" srcOrd="6" destOrd="0" presId="urn:microsoft.com/office/officeart/2008/layout/VerticalAccentList"/>
    <dgm:cxn modelId="{18F15E68-7C22-487A-A070-A38B2BE9983A}" type="presParOf" srcId="{D3F623F2-DE73-4312-A1F4-90F5B58C85E5}" destId="{CD8CD83F-5954-4D41-B47D-6A563C2DAD7C}" srcOrd="0" destOrd="0" presId="urn:microsoft.com/office/officeart/2008/layout/VerticalAccentList"/>
    <dgm:cxn modelId="{5BE379DD-C8A8-4274-9D4B-4FE4DB9037F2}" type="presParOf" srcId="{74543A80-2DDD-4693-BB67-DB4816B2A4E6}" destId="{95180B06-5692-46EC-ACD7-03832B94B8FD}" srcOrd="7" destOrd="0" presId="urn:microsoft.com/office/officeart/2008/layout/VerticalAccentList"/>
    <dgm:cxn modelId="{CC74D8BA-76E3-49C9-9D4F-96F11CD63C9A}" type="presParOf" srcId="{95180B06-5692-46EC-ACD7-03832B94B8FD}" destId="{58F201CC-0E16-4D29-AA80-3C7DAD5DA1CA}" srcOrd="0" destOrd="0" presId="urn:microsoft.com/office/officeart/2008/layout/VerticalAccentList"/>
    <dgm:cxn modelId="{3BD62929-1FF3-421A-AA7B-5A21DAA1D17E}" type="presParOf" srcId="{95180B06-5692-46EC-ACD7-03832B94B8FD}" destId="{03E40251-6FF8-4F9F-A0F8-754FAD3378AF}" srcOrd="1" destOrd="0" presId="urn:microsoft.com/office/officeart/2008/layout/VerticalAccentList"/>
    <dgm:cxn modelId="{4A251990-767C-4704-964A-A34CFA60D539}" type="presParOf" srcId="{95180B06-5692-46EC-ACD7-03832B94B8FD}" destId="{5C65DB56-0CC3-4D2A-B4EA-A03741E90971}" srcOrd="2" destOrd="0" presId="urn:microsoft.com/office/officeart/2008/layout/VerticalAccentList"/>
    <dgm:cxn modelId="{8FCDD190-853C-4879-ABC0-932C5F9F4DD5}" type="presParOf" srcId="{95180B06-5692-46EC-ACD7-03832B94B8FD}" destId="{53919BB1-228E-4759-AB61-2EA696B64DBC}" srcOrd="3" destOrd="0" presId="urn:microsoft.com/office/officeart/2008/layout/VerticalAccentList"/>
    <dgm:cxn modelId="{D6FBA8AA-1F23-4D51-8E16-8EF0C9C2CE5E}" type="presParOf" srcId="{95180B06-5692-46EC-ACD7-03832B94B8FD}" destId="{2B224B20-8EFF-4920-B727-15C89F8937E7}" srcOrd="4" destOrd="0" presId="urn:microsoft.com/office/officeart/2008/layout/VerticalAccentList"/>
    <dgm:cxn modelId="{E1A8D016-D352-45E8-8AEA-D38D71592915}" type="presParOf" srcId="{95180B06-5692-46EC-ACD7-03832B94B8FD}" destId="{AD83D91B-7EB8-496A-AC8B-31047AE01EC8}" srcOrd="5" destOrd="0" presId="urn:microsoft.com/office/officeart/2008/layout/VerticalAccentList"/>
    <dgm:cxn modelId="{A0439FEB-883A-461C-9E71-32D355411A26}" type="presParOf" srcId="{95180B06-5692-46EC-ACD7-03832B94B8FD}" destId="{E037DE8C-E9DB-445D-9B63-ABA2455421A1}" srcOrd="6" destOrd="0" presId="urn:microsoft.com/office/officeart/2008/layout/VerticalAccentList"/>
    <dgm:cxn modelId="{34DDC5E7-FF8F-4CD3-949D-75F9767C7BAD}" type="presParOf" srcId="{95180B06-5692-46EC-ACD7-03832B94B8FD}" destId="{6E56CECA-30B4-4182-9A97-E2F1D5789DD9}"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55975-E1AF-4417-A26F-28F5DC69FD0B}">
      <dsp:nvSpPr>
        <dsp:cNvPr id="0" name=""/>
        <dsp:cNvSpPr/>
      </dsp:nvSpPr>
      <dsp:spPr>
        <a:xfrm>
          <a:off x="1499" y="230226"/>
          <a:ext cx="2317066" cy="92682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1"/>
              </a:solidFill>
            </a:rPr>
            <a:t>Sostanze tossiche </a:t>
          </a:r>
        </a:p>
      </dsp:txBody>
      <dsp:txXfrm>
        <a:off x="464912" y="230226"/>
        <a:ext cx="1390240" cy="926826"/>
      </dsp:txXfrm>
    </dsp:sp>
    <dsp:sp modelId="{46C698C8-FD52-4AA7-BA6B-559CE01DE1B1}">
      <dsp:nvSpPr>
        <dsp:cNvPr id="0" name=""/>
        <dsp:cNvSpPr/>
      </dsp:nvSpPr>
      <dsp:spPr>
        <a:xfrm>
          <a:off x="2017347" y="309006"/>
          <a:ext cx="1923165" cy="769266"/>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it-IT" sz="2600" b="1" kern="1200" dirty="0"/>
            <a:t>Ossido di calcio</a:t>
          </a:r>
        </a:p>
      </dsp:txBody>
      <dsp:txXfrm>
        <a:off x="2401980" y="309006"/>
        <a:ext cx="1153899" cy="769266"/>
      </dsp:txXfrm>
    </dsp:sp>
    <dsp:sp modelId="{63B0868A-556E-4430-BAE9-CE9C0C1C7FEB}">
      <dsp:nvSpPr>
        <dsp:cNvPr id="0" name=""/>
        <dsp:cNvSpPr/>
      </dsp:nvSpPr>
      <dsp:spPr>
        <a:xfrm>
          <a:off x="3671269" y="309006"/>
          <a:ext cx="1923165" cy="769266"/>
        </a:xfrm>
        <a:prstGeom prst="chevron">
          <a:avLst/>
        </a:prstGeom>
        <a:solidFill>
          <a:schemeClr val="accent5">
            <a:tint val="40000"/>
            <a:alpha val="90000"/>
            <a:hueOff val="-2685120"/>
            <a:satOff val="12063"/>
            <a:lumOff val="829"/>
            <a:alphaOff val="0"/>
          </a:schemeClr>
        </a:solidFill>
        <a:ln w="9525" cap="flat" cmpd="sng" algn="ctr">
          <a:solidFill>
            <a:schemeClr val="accent5">
              <a:tint val="40000"/>
              <a:alpha val="90000"/>
              <a:hueOff val="-2685120"/>
              <a:satOff val="12063"/>
              <a:lumOff val="82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it-IT" sz="2600" b="1" kern="1200" dirty="0"/>
            <a:t>Ossido di zolfo</a:t>
          </a:r>
        </a:p>
      </dsp:txBody>
      <dsp:txXfrm>
        <a:off x="4055902" y="309006"/>
        <a:ext cx="1153899" cy="769266"/>
      </dsp:txXfrm>
    </dsp:sp>
    <dsp:sp modelId="{E7D641DE-DF78-4AC5-9EB6-D1DBDFD84EDB}">
      <dsp:nvSpPr>
        <dsp:cNvPr id="0" name=""/>
        <dsp:cNvSpPr/>
      </dsp:nvSpPr>
      <dsp:spPr>
        <a:xfrm>
          <a:off x="1499" y="1286808"/>
          <a:ext cx="2317066" cy="926826"/>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1"/>
              </a:solidFill>
            </a:rPr>
            <a:t>Sostanze anti-uomo </a:t>
          </a:r>
        </a:p>
      </dsp:txBody>
      <dsp:txXfrm>
        <a:off x="464912" y="1286808"/>
        <a:ext cx="1390240" cy="926826"/>
      </dsp:txXfrm>
    </dsp:sp>
    <dsp:sp modelId="{EBA2F612-CE83-429E-BCEE-D413150A6AE4}">
      <dsp:nvSpPr>
        <dsp:cNvPr id="0" name=""/>
        <dsp:cNvSpPr/>
      </dsp:nvSpPr>
      <dsp:spPr>
        <a:xfrm>
          <a:off x="2017347" y="1365588"/>
          <a:ext cx="1923165" cy="769266"/>
        </a:xfrm>
        <a:prstGeom prst="chevron">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it-IT" sz="2600" b="1" kern="1200" dirty="0"/>
            <a:t>Resina </a:t>
          </a:r>
        </a:p>
      </dsp:txBody>
      <dsp:txXfrm>
        <a:off x="2401980" y="1365588"/>
        <a:ext cx="1153899" cy="769266"/>
      </dsp:txXfrm>
    </dsp:sp>
    <dsp:sp modelId="{B0C92595-AD24-4F5D-BA5B-88C1AB7D0188}">
      <dsp:nvSpPr>
        <dsp:cNvPr id="0" name=""/>
        <dsp:cNvSpPr/>
      </dsp:nvSpPr>
      <dsp:spPr>
        <a:xfrm>
          <a:off x="3671269" y="1365588"/>
          <a:ext cx="1923165" cy="769266"/>
        </a:xfrm>
        <a:prstGeom prst="chevron">
          <a:avLst/>
        </a:prstGeom>
        <a:solidFill>
          <a:schemeClr val="accent5">
            <a:tint val="40000"/>
            <a:alpha val="90000"/>
            <a:hueOff val="-8055361"/>
            <a:satOff val="36190"/>
            <a:lumOff val="2488"/>
            <a:alphaOff val="0"/>
          </a:schemeClr>
        </a:solidFill>
        <a:ln w="9525" cap="flat" cmpd="sng" algn="ctr">
          <a:solidFill>
            <a:schemeClr val="accent5">
              <a:tint val="40000"/>
              <a:alpha val="90000"/>
              <a:hueOff val="-8055361"/>
              <a:satOff val="36190"/>
              <a:lumOff val="248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it-IT" sz="2600" b="1" kern="1200" dirty="0"/>
            <a:t>Grasso animale</a:t>
          </a:r>
        </a:p>
      </dsp:txBody>
      <dsp:txXfrm>
        <a:off x="4055902" y="1365588"/>
        <a:ext cx="1153899" cy="769266"/>
      </dsp:txXfrm>
    </dsp:sp>
    <dsp:sp modelId="{097EC5E6-8DC4-4E3C-B866-3715D41FDDFC}">
      <dsp:nvSpPr>
        <dsp:cNvPr id="0" name=""/>
        <dsp:cNvSpPr/>
      </dsp:nvSpPr>
      <dsp:spPr>
        <a:xfrm>
          <a:off x="1499" y="2343391"/>
          <a:ext cx="2317066" cy="92682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tx1"/>
              </a:solidFill>
            </a:rPr>
            <a:t>Armi da lancio </a:t>
          </a:r>
        </a:p>
      </dsp:txBody>
      <dsp:txXfrm>
        <a:off x="464912" y="2343391"/>
        <a:ext cx="1390240" cy="926826"/>
      </dsp:txXfrm>
    </dsp:sp>
    <dsp:sp modelId="{3B84758D-E0B6-4B99-8E5A-D9C65460EC26}">
      <dsp:nvSpPr>
        <dsp:cNvPr id="0" name=""/>
        <dsp:cNvSpPr/>
      </dsp:nvSpPr>
      <dsp:spPr>
        <a:xfrm>
          <a:off x="2017347" y="2422171"/>
          <a:ext cx="1923165" cy="769266"/>
        </a:xfrm>
        <a:prstGeom prst="chevron">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it-IT" sz="2600" b="1" kern="1200" dirty="0"/>
            <a:t>Fuoco </a:t>
          </a:r>
        </a:p>
      </dsp:txBody>
      <dsp:txXfrm>
        <a:off x="2401980" y="2422171"/>
        <a:ext cx="1153899" cy="769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687E8-A657-41A2-B885-4338D243E471}">
      <dsp:nvSpPr>
        <dsp:cNvPr id="0" name=""/>
        <dsp:cNvSpPr/>
      </dsp:nvSpPr>
      <dsp:spPr>
        <a:xfrm>
          <a:off x="495920" y="331"/>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it-IT" sz="1700" b="1" kern="1200" dirty="0">
              <a:latin typeface="Bodoni MT Black" pitchFamily="18" charset="0"/>
            </a:rPr>
            <a:t>Bombardamenti a depositi di carburante:</a:t>
          </a:r>
        </a:p>
      </dsp:txBody>
      <dsp:txXfrm>
        <a:off x="495920" y="331"/>
        <a:ext cx="4736306" cy="430573"/>
      </dsp:txXfrm>
    </dsp:sp>
    <dsp:sp modelId="{E6FF82A8-21FC-4264-AE21-037CEFACFE99}">
      <dsp:nvSpPr>
        <dsp:cNvPr id="0" name=""/>
        <dsp:cNvSpPr/>
      </dsp:nvSpPr>
      <dsp:spPr>
        <a:xfrm>
          <a:off x="495920" y="430905"/>
          <a:ext cx="1108295" cy="877093"/>
        </a:xfrm>
        <a:prstGeom prst="chevron">
          <a:avLst>
            <a:gd name="adj" fmla="val 706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CA0A782-6885-490E-85F4-1142987A29C2}">
      <dsp:nvSpPr>
        <dsp:cNvPr id="0" name=""/>
        <dsp:cNvSpPr/>
      </dsp:nvSpPr>
      <dsp:spPr>
        <a:xfrm>
          <a:off x="1161634" y="430905"/>
          <a:ext cx="1108295" cy="877093"/>
        </a:xfrm>
        <a:prstGeom prst="chevron">
          <a:avLst>
            <a:gd name="adj" fmla="val 70610"/>
          </a:avLst>
        </a:prstGeom>
        <a:gradFill rotWithShape="0">
          <a:gsLst>
            <a:gs pos="0">
              <a:schemeClr val="accent5">
                <a:hueOff val="-496694"/>
                <a:satOff val="1991"/>
                <a:lumOff val="431"/>
                <a:alphaOff val="0"/>
                <a:shade val="51000"/>
                <a:satMod val="130000"/>
              </a:schemeClr>
            </a:gs>
            <a:gs pos="80000">
              <a:schemeClr val="accent5">
                <a:hueOff val="-496694"/>
                <a:satOff val="1991"/>
                <a:lumOff val="431"/>
                <a:alphaOff val="0"/>
                <a:shade val="93000"/>
                <a:satMod val="130000"/>
              </a:schemeClr>
            </a:gs>
            <a:gs pos="100000">
              <a:schemeClr val="accent5">
                <a:hueOff val="-496694"/>
                <a:satOff val="1991"/>
                <a:lumOff val="431"/>
                <a:alphaOff val="0"/>
                <a:shade val="94000"/>
                <a:satMod val="135000"/>
              </a:schemeClr>
            </a:gs>
          </a:gsLst>
          <a:lin ang="16200000" scaled="0"/>
        </a:gradFill>
        <a:ln w="9525" cap="flat" cmpd="sng" algn="ctr">
          <a:solidFill>
            <a:schemeClr val="accent5">
              <a:hueOff val="-496694"/>
              <a:satOff val="1991"/>
              <a:lumOff val="43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269DEBD-65BD-4CC9-85F9-BAF1983AA27C}">
      <dsp:nvSpPr>
        <dsp:cNvPr id="0" name=""/>
        <dsp:cNvSpPr/>
      </dsp:nvSpPr>
      <dsp:spPr>
        <a:xfrm>
          <a:off x="1827874" y="430905"/>
          <a:ext cx="1108295" cy="877093"/>
        </a:xfrm>
        <a:prstGeom prst="chevron">
          <a:avLst>
            <a:gd name="adj" fmla="val 70610"/>
          </a:avLst>
        </a:prstGeom>
        <a:gradFill rotWithShape="0">
          <a:gsLst>
            <a:gs pos="0">
              <a:schemeClr val="accent5">
                <a:hueOff val="-993388"/>
                <a:satOff val="3981"/>
                <a:lumOff val="863"/>
                <a:alphaOff val="0"/>
                <a:shade val="51000"/>
                <a:satMod val="130000"/>
              </a:schemeClr>
            </a:gs>
            <a:gs pos="80000">
              <a:schemeClr val="accent5">
                <a:hueOff val="-993388"/>
                <a:satOff val="3981"/>
                <a:lumOff val="863"/>
                <a:alphaOff val="0"/>
                <a:shade val="93000"/>
                <a:satMod val="130000"/>
              </a:schemeClr>
            </a:gs>
            <a:gs pos="100000">
              <a:schemeClr val="accent5">
                <a:hueOff val="-993388"/>
                <a:satOff val="3981"/>
                <a:lumOff val="863"/>
                <a:alphaOff val="0"/>
                <a:shade val="94000"/>
                <a:satMod val="135000"/>
              </a:schemeClr>
            </a:gs>
          </a:gsLst>
          <a:lin ang="16200000" scaled="0"/>
        </a:gradFill>
        <a:ln w="9525" cap="flat" cmpd="sng" algn="ctr">
          <a:solidFill>
            <a:schemeClr val="accent5">
              <a:hueOff val="-993388"/>
              <a:satOff val="3981"/>
              <a:lumOff val="86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4763703-22D9-453E-8DB3-3CCAE704E8AC}">
      <dsp:nvSpPr>
        <dsp:cNvPr id="0" name=""/>
        <dsp:cNvSpPr/>
      </dsp:nvSpPr>
      <dsp:spPr>
        <a:xfrm>
          <a:off x="2493589" y="430905"/>
          <a:ext cx="1108295" cy="877093"/>
        </a:xfrm>
        <a:prstGeom prst="chevron">
          <a:avLst>
            <a:gd name="adj" fmla="val 70610"/>
          </a:avLst>
        </a:prstGeom>
        <a:gradFill rotWithShape="0">
          <a:gsLst>
            <a:gs pos="0">
              <a:schemeClr val="accent5">
                <a:hueOff val="-1490082"/>
                <a:satOff val="5972"/>
                <a:lumOff val="1294"/>
                <a:alphaOff val="0"/>
                <a:shade val="51000"/>
                <a:satMod val="130000"/>
              </a:schemeClr>
            </a:gs>
            <a:gs pos="80000">
              <a:schemeClr val="accent5">
                <a:hueOff val="-1490082"/>
                <a:satOff val="5972"/>
                <a:lumOff val="1294"/>
                <a:alphaOff val="0"/>
                <a:shade val="93000"/>
                <a:satMod val="130000"/>
              </a:schemeClr>
            </a:gs>
            <a:gs pos="100000">
              <a:schemeClr val="accent5">
                <a:hueOff val="-1490082"/>
                <a:satOff val="5972"/>
                <a:lumOff val="1294"/>
                <a:alphaOff val="0"/>
                <a:shade val="94000"/>
                <a:satMod val="135000"/>
              </a:schemeClr>
            </a:gs>
          </a:gsLst>
          <a:lin ang="16200000" scaled="0"/>
        </a:gradFill>
        <a:ln w="9525" cap="flat" cmpd="sng" algn="ctr">
          <a:solidFill>
            <a:schemeClr val="accent5">
              <a:hueOff val="-1490082"/>
              <a:satOff val="5972"/>
              <a:lumOff val="129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8FFCF79-01D1-429D-9D3F-23241DAFB3AC}">
      <dsp:nvSpPr>
        <dsp:cNvPr id="0" name=""/>
        <dsp:cNvSpPr/>
      </dsp:nvSpPr>
      <dsp:spPr>
        <a:xfrm>
          <a:off x="3159829" y="430905"/>
          <a:ext cx="1108295" cy="877093"/>
        </a:xfrm>
        <a:prstGeom prst="chevron">
          <a:avLst>
            <a:gd name="adj" fmla="val 7061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w="9525" cap="flat" cmpd="sng" algn="ctr">
          <a:solidFill>
            <a:schemeClr val="accent5">
              <a:hueOff val="-1986775"/>
              <a:satOff val="7962"/>
              <a:lumOff val="172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6800DC5-8026-473A-8FDF-E42F8E65C472}">
      <dsp:nvSpPr>
        <dsp:cNvPr id="0" name=""/>
        <dsp:cNvSpPr/>
      </dsp:nvSpPr>
      <dsp:spPr>
        <a:xfrm>
          <a:off x="3825543" y="430905"/>
          <a:ext cx="1108295" cy="877093"/>
        </a:xfrm>
        <a:prstGeom prst="chevron">
          <a:avLst>
            <a:gd name="adj" fmla="val 7061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360469C-7F78-43B8-80C6-E92C55380A16}">
      <dsp:nvSpPr>
        <dsp:cNvPr id="0" name=""/>
        <dsp:cNvSpPr/>
      </dsp:nvSpPr>
      <dsp:spPr>
        <a:xfrm>
          <a:off x="4491784" y="430905"/>
          <a:ext cx="1108295" cy="877093"/>
        </a:xfrm>
        <a:prstGeom prst="chevron">
          <a:avLst>
            <a:gd name="adj" fmla="val 70610"/>
          </a:avLst>
        </a:prstGeom>
        <a:gradFill rotWithShape="0">
          <a:gsLst>
            <a:gs pos="0">
              <a:schemeClr val="accent5">
                <a:hueOff val="-2980163"/>
                <a:satOff val="11943"/>
                <a:lumOff val="2588"/>
                <a:alphaOff val="0"/>
                <a:shade val="51000"/>
                <a:satMod val="130000"/>
              </a:schemeClr>
            </a:gs>
            <a:gs pos="80000">
              <a:schemeClr val="accent5">
                <a:hueOff val="-2980163"/>
                <a:satOff val="11943"/>
                <a:lumOff val="2588"/>
                <a:alphaOff val="0"/>
                <a:shade val="93000"/>
                <a:satMod val="130000"/>
              </a:schemeClr>
            </a:gs>
            <a:gs pos="100000">
              <a:schemeClr val="accent5">
                <a:hueOff val="-2980163"/>
                <a:satOff val="11943"/>
                <a:lumOff val="2588"/>
                <a:alphaOff val="0"/>
                <a:shade val="94000"/>
                <a:satMod val="135000"/>
              </a:schemeClr>
            </a:gs>
          </a:gsLst>
          <a:lin ang="16200000" scaled="0"/>
        </a:gradFill>
        <a:ln w="9525" cap="flat" cmpd="sng" algn="ctr">
          <a:solidFill>
            <a:schemeClr val="accent5">
              <a:hueOff val="-2980163"/>
              <a:satOff val="11943"/>
              <a:lumOff val="258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8506029-06D4-448E-98B9-FB2C003F628F}">
      <dsp:nvSpPr>
        <dsp:cNvPr id="0" name=""/>
        <dsp:cNvSpPr/>
      </dsp:nvSpPr>
      <dsp:spPr>
        <a:xfrm>
          <a:off x="495920" y="518614"/>
          <a:ext cx="4797878" cy="701675"/>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it-IT" sz="1700" b="1" kern="1200" dirty="0">
              <a:latin typeface="Bodoni MT Black" pitchFamily="18" charset="0"/>
            </a:rPr>
            <a:t>PM10, PM5, PM2.5;</a:t>
          </a:r>
          <a:endParaRPr lang="it-IT" sz="1700" kern="1200" dirty="0">
            <a:latin typeface="Bodoni MT Black" pitchFamily="18" charset="0"/>
          </a:endParaRPr>
        </a:p>
      </dsp:txBody>
      <dsp:txXfrm>
        <a:off x="495920" y="518614"/>
        <a:ext cx="4797878" cy="701675"/>
      </dsp:txXfrm>
    </dsp:sp>
    <dsp:sp modelId="{0945D052-B932-4446-9F74-4F6D0D0C07EF}">
      <dsp:nvSpPr>
        <dsp:cNvPr id="0" name=""/>
        <dsp:cNvSpPr/>
      </dsp:nvSpPr>
      <dsp:spPr>
        <a:xfrm>
          <a:off x="495920" y="1378166"/>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it-IT" sz="1700" b="1" kern="1200" dirty="0">
              <a:latin typeface="Bodoni MT Black" pitchFamily="18" charset="0"/>
            </a:rPr>
            <a:t>Impianti industriali colpiti con:</a:t>
          </a:r>
        </a:p>
      </dsp:txBody>
      <dsp:txXfrm>
        <a:off x="495920" y="1378166"/>
        <a:ext cx="4736306" cy="430573"/>
      </dsp:txXfrm>
    </dsp:sp>
    <dsp:sp modelId="{A7958538-25E3-4E71-B413-06B3A8F64E61}">
      <dsp:nvSpPr>
        <dsp:cNvPr id="0" name=""/>
        <dsp:cNvSpPr/>
      </dsp:nvSpPr>
      <dsp:spPr>
        <a:xfrm>
          <a:off x="495920" y="1808739"/>
          <a:ext cx="1108295" cy="877093"/>
        </a:xfrm>
        <a:prstGeom prst="chevron">
          <a:avLst>
            <a:gd name="adj" fmla="val 70610"/>
          </a:avLst>
        </a:prstGeom>
        <a:gradFill rotWithShape="0">
          <a:gsLst>
            <a:gs pos="0">
              <a:schemeClr val="accent5">
                <a:hueOff val="-3476857"/>
                <a:satOff val="13934"/>
                <a:lumOff val="3020"/>
                <a:alphaOff val="0"/>
                <a:shade val="51000"/>
                <a:satMod val="130000"/>
              </a:schemeClr>
            </a:gs>
            <a:gs pos="80000">
              <a:schemeClr val="accent5">
                <a:hueOff val="-3476857"/>
                <a:satOff val="13934"/>
                <a:lumOff val="3020"/>
                <a:alphaOff val="0"/>
                <a:shade val="93000"/>
                <a:satMod val="130000"/>
              </a:schemeClr>
            </a:gs>
            <a:gs pos="100000">
              <a:schemeClr val="accent5">
                <a:hueOff val="-3476857"/>
                <a:satOff val="13934"/>
                <a:lumOff val="3020"/>
                <a:alphaOff val="0"/>
                <a:shade val="94000"/>
                <a:satMod val="135000"/>
              </a:schemeClr>
            </a:gs>
          </a:gsLst>
          <a:lin ang="16200000" scaled="0"/>
        </a:gradFill>
        <a:ln w="9525" cap="flat" cmpd="sng" algn="ctr">
          <a:solidFill>
            <a:schemeClr val="accent5">
              <a:hueOff val="-3476857"/>
              <a:satOff val="13934"/>
              <a:lumOff val="302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E6EC85A-A913-44B2-B6F1-BC5747D0F16F}">
      <dsp:nvSpPr>
        <dsp:cNvPr id="0" name=""/>
        <dsp:cNvSpPr/>
      </dsp:nvSpPr>
      <dsp:spPr>
        <a:xfrm>
          <a:off x="1161634" y="1808739"/>
          <a:ext cx="1108295" cy="877093"/>
        </a:xfrm>
        <a:prstGeom prst="chevron">
          <a:avLst>
            <a:gd name="adj" fmla="val 7061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w="9525" cap="flat" cmpd="sng" algn="ctr">
          <a:solidFill>
            <a:schemeClr val="accent5">
              <a:hueOff val="-3973551"/>
              <a:satOff val="15924"/>
              <a:lumOff val="345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C856D2F-D18A-4525-91EC-5CFFE7450F92}">
      <dsp:nvSpPr>
        <dsp:cNvPr id="0" name=""/>
        <dsp:cNvSpPr/>
      </dsp:nvSpPr>
      <dsp:spPr>
        <a:xfrm>
          <a:off x="1827874" y="1808739"/>
          <a:ext cx="1108295" cy="877093"/>
        </a:xfrm>
        <a:prstGeom prst="chevron">
          <a:avLst>
            <a:gd name="adj" fmla="val 70610"/>
          </a:avLst>
        </a:prstGeom>
        <a:gradFill rotWithShape="0">
          <a:gsLst>
            <a:gs pos="0">
              <a:schemeClr val="accent5">
                <a:hueOff val="-4470244"/>
                <a:satOff val="17915"/>
                <a:lumOff val="3883"/>
                <a:alphaOff val="0"/>
                <a:shade val="51000"/>
                <a:satMod val="130000"/>
              </a:schemeClr>
            </a:gs>
            <a:gs pos="80000">
              <a:schemeClr val="accent5">
                <a:hueOff val="-4470244"/>
                <a:satOff val="17915"/>
                <a:lumOff val="3883"/>
                <a:alphaOff val="0"/>
                <a:shade val="93000"/>
                <a:satMod val="130000"/>
              </a:schemeClr>
            </a:gs>
            <a:gs pos="100000">
              <a:schemeClr val="accent5">
                <a:hueOff val="-4470244"/>
                <a:satOff val="17915"/>
                <a:lumOff val="3883"/>
                <a:alphaOff val="0"/>
                <a:shade val="94000"/>
                <a:satMod val="135000"/>
              </a:schemeClr>
            </a:gs>
          </a:gsLst>
          <a:lin ang="16200000" scaled="0"/>
        </a:gradFill>
        <a:ln w="9525" cap="flat" cmpd="sng" algn="ctr">
          <a:solidFill>
            <a:schemeClr val="accent5">
              <a:hueOff val="-4470244"/>
              <a:satOff val="17915"/>
              <a:lumOff val="388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4DA528E-175E-423E-916D-31D9925C0C2A}">
      <dsp:nvSpPr>
        <dsp:cNvPr id="0" name=""/>
        <dsp:cNvSpPr/>
      </dsp:nvSpPr>
      <dsp:spPr>
        <a:xfrm>
          <a:off x="2493589" y="1808739"/>
          <a:ext cx="1108295" cy="877093"/>
        </a:xfrm>
        <a:prstGeom prst="chevron">
          <a:avLst>
            <a:gd name="adj" fmla="val 7061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FF0B406-88C0-42F3-A6D8-58B14ADDCB7D}">
      <dsp:nvSpPr>
        <dsp:cNvPr id="0" name=""/>
        <dsp:cNvSpPr/>
      </dsp:nvSpPr>
      <dsp:spPr>
        <a:xfrm>
          <a:off x="3159829" y="1808739"/>
          <a:ext cx="1108295" cy="877093"/>
        </a:xfrm>
        <a:prstGeom prst="chevron">
          <a:avLst>
            <a:gd name="adj" fmla="val 70610"/>
          </a:avLst>
        </a:prstGeom>
        <a:gradFill rotWithShape="0">
          <a:gsLst>
            <a:gs pos="0">
              <a:schemeClr val="accent5">
                <a:hueOff val="-5463632"/>
                <a:satOff val="21896"/>
                <a:lumOff val="4745"/>
                <a:alphaOff val="0"/>
                <a:shade val="51000"/>
                <a:satMod val="130000"/>
              </a:schemeClr>
            </a:gs>
            <a:gs pos="80000">
              <a:schemeClr val="accent5">
                <a:hueOff val="-5463632"/>
                <a:satOff val="21896"/>
                <a:lumOff val="4745"/>
                <a:alphaOff val="0"/>
                <a:shade val="93000"/>
                <a:satMod val="130000"/>
              </a:schemeClr>
            </a:gs>
            <a:gs pos="100000">
              <a:schemeClr val="accent5">
                <a:hueOff val="-5463632"/>
                <a:satOff val="21896"/>
                <a:lumOff val="4745"/>
                <a:alphaOff val="0"/>
                <a:shade val="94000"/>
                <a:satMod val="135000"/>
              </a:schemeClr>
            </a:gs>
          </a:gsLst>
          <a:lin ang="16200000" scaled="0"/>
        </a:gradFill>
        <a:ln w="9525" cap="flat" cmpd="sng" algn="ctr">
          <a:solidFill>
            <a:schemeClr val="accent5">
              <a:hueOff val="-5463632"/>
              <a:satOff val="21896"/>
              <a:lumOff val="4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86683E2-14F0-4EFE-9122-2DD7A7B18B90}">
      <dsp:nvSpPr>
        <dsp:cNvPr id="0" name=""/>
        <dsp:cNvSpPr/>
      </dsp:nvSpPr>
      <dsp:spPr>
        <a:xfrm>
          <a:off x="3825543" y="1808739"/>
          <a:ext cx="1108295" cy="877093"/>
        </a:xfrm>
        <a:prstGeom prst="chevron">
          <a:avLst>
            <a:gd name="adj" fmla="val 7061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w="9525" cap="flat" cmpd="sng" algn="ctr">
          <a:solidFill>
            <a:schemeClr val="accent5">
              <a:hueOff val="-5960326"/>
              <a:satOff val="23887"/>
              <a:lumOff val="517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913B619-7EA8-4052-8013-87447F180FA4}">
      <dsp:nvSpPr>
        <dsp:cNvPr id="0" name=""/>
        <dsp:cNvSpPr/>
      </dsp:nvSpPr>
      <dsp:spPr>
        <a:xfrm>
          <a:off x="4491784" y="1808739"/>
          <a:ext cx="1108295" cy="877093"/>
        </a:xfrm>
        <a:prstGeom prst="chevron">
          <a:avLst>
            <a:gd name="adj" fmla="val 70610"/>
          </a:avLst>
        </a:prstGeom>
        <a:gradFill rotWithShape="0">
          <a:gsLst>
            <a:gs pos="0">
              <a:schemeClr val="accent5">
                <a:hueOff val="-6457019"/>
                <a:satOff val="25877"/>
                <a:lumOff val="5608"/>
                <a:alphaOff val="0"/>
                <a:shade val="51000"/>
                <a:satMod val="130000"/>
              </a:schemeClr>
            </a:gs>
            <a:gs pos="80000">
              <a:schemeClr val="accent5">
                <a:hueOff val="-6457019"/>
                <a:satOff val="25877"/>
                <a:lumOff val="5608"/>
                <a:alphaOff val="0"/>
                <a:shade val="93000"/>
                <a:satMod val="130000"/>
              </a:schemeClr>
            </a:gs>
            <a:gs pos="100000">
              <a:schemeClr val="accent5">
                <a:hueOff val="-6457019"/>
                <a:satOff val="25877"/>
                <a:lumOff val="5608"/>
                <a:alphaOff val="0"/>
                <a:shade val="94000"/>
                <a:satMod val="135000"/>
              </a:schemeClr>
            </a:gs>
          </a:gsLst>
          <a:lin ang="16200000" scaled="0"/>
        </a:gradFill>
        <a:ln w="9525" cap="flat" cmpd="sng" algn="ctr">
          <a:solidFill>
            <a:schemeClr val="accent5">
              <a:hueOff val="-6457019"/>
              <a:satOff val="25877"/>
              <a:lumOff val="560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71044AA-F44D-4168-8C10-8A4B8088C05E}">
      <dsp:nvSpPr>
        <dsp:cNvPr id="0" name=""/>
        <dsp:cNvSpPr/>
      </dsp:nvSpPr>
      <dsp:spPr>
        <a:xfrm>
          <a:off x="495920" y="1896449"/>
          <a:ext cx="4797878" cy="701675"/>
        </a:xfrm>
        <a:prstGeom prst="rect">
          <a:avLst/>
        </a:prstGeom>
        <a:solidFill>
          <a:schemeClr val="lt1">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it-IT" sz="1700" b="1" kern="1200" dirty="0">
              <a:latin typeface="Bodoni MT Black" pitchFamily="18" charset="0"/>
            </a:rPr>
            <a:t>NH</a:t>
          </a:r>
          <a:r>
            <a:rPr lang="it-IT" sz="1700" b="1" kern="1200" baseline="-25000" dirty="0">
              <a:latin typeface="Bodoni MT Black" pitchFamily="18" charset="0"/>
            </a:rPr>
            <a:t>3</a:t>
          </a:r>
          <a:r>
            <a:rPr lang="it-IT" sz="1700" b="1" kern="1200" dirty="0">
              <a:latin typeface="Bodoni MT Black" pitchFamily="18" charset="0"/>
            </a:rPr>
            <a:t>, H</a:t>
          </a:r>
          <a:r>
            <a:rPr lang="it-IT" sz="1700" b="1" kern="1200" baseline="-25000" dirty="0">
              <a:latin typeface="Bodoni MT Black" pitchFamily="18" charset="0"/>
            </a:rPr>
            <a:t>2</a:t>
          </a:r>
          <a:r>
            <a:rPr lang="it-IT" sz="1700" b="1" kern="1200" dirty="0">
              <a:latin typeface="Bodoni MT Black" pitchFamily="18" charset="0"/>
            </a:rPr>
            <a:t>SO</a:t>
          </a:r>
          <a:r>
            <a:rPr lang="it-IT" sz="1700" b="1" kern="1200" baseline="-25000" dirty="0">
              <a:latin typeface="Bodoni MT Black" pitchFamily="18" charset="0"/>
            </a:rPr>
            <a:t>4</a:t>
          </a:r>
          <a:r>
            <a:rPr lang="it-IT" sz="1700" b="1" kern="1200" dirty="0">
              <a:latin typeface="Bodoni MT Black" pitchFamily="18" charset="0"/>
            </a:rPr>
            <a:t>;</a:t>
          </a:r>
        </a:p>
      </dsp:txBody>
      <dsp:txXfrm>
        <a:off x="495920" y="1896449"/>
        <a:ext cx="4797878" cy="701675"/>
      </dsp:txXfrm>
    </dsp:sp>
    <dsp:sp modelId="{CD8CD83F-5954-4D41-B47D-6A563C2DAD7C}">
      <dsp:nvSpPr>
        <dsp:cNvPr id="0" name=""/>
        <dsp:cNvSpPr/>
      </dsp:nvSpPr>
      <dsp:spPr>
        <a:xfrm>
          <a:off x="495920" y="2756001"/>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it-IT" sz="1700" b="1" kern="1200" dirty="0">
              <a:latin typeface="Bodoni MT Black" pitchFamily="18" charset="0"/>
            </a:rPr>
            <a:t>Munizionamento al:</a:t>
          </a:r>
        </a:p>
      </dsp:txBody>
      <dsp:txXfrm>
        <a:off x="495920" y="2756001"/>
        <a:ext cx="4736306" cy="430573"/>
      </dsp:txXfrm>
    </dsp:sp>
    <dsp:sp modelId="{58F201CC-0E16-4D29-AA80-3C7DAD5DA1CA}">
      <dsp:nvSpPr>
        <dsp:cNvPr id="0" name=""/>
        <dsp:cNvSpPr/>
      </dsp:nvSpPr>
      <dsp:spPr>
        <a:xfrm>
          <a:off x="495920" y="3186574"/>
          <a:ext cx="1108295" cy="877093"/>
        </a:xfrm>
        <a:prstGeom prst="chevron">
          <a:avLst>
            <a:gd name="adj" fmla="val 70610"/>
          </a:avLst>
        </a:prstGeom>
        <a:gradFill rotWithShape="0">
          <a:gsLst>
            <a:gs pos="0">
              <a:schemeClr val="accent5">
                <a:hueOff val="-6953714"/>
                <a:satOff val="27868"/>
                <a:lumOff val="6040"/>
                <a:alphaOff val="0"/>
                <a:shade val="51000"/>
                <a:satMod val="130000"/>
              </a:schemeClr>
            </a:gs>
            <a:gs pos="80000">
              <a:schemeClr val="accent5">
                <a:hueOff val="-6953714"/>
                <a:satOff val="27868"/>
                <a:lumOff val="6040"/>
                <a:alphaOff val="0"/>
                <a:shade val="93000"/>
                <a:satMod val="130000"/>
              </a:schemeClr>
            </a:gs>
            <a:gs pos="100000">
              <a:schemeClr val="accent5">
                <a:hueOff val="-6953714"/>
                <a:satOff val="27868"/>
                <a:lumOff val="6040"/>
                <a:alphaOff val="0"/>
                <a:shade val="94000"/>
                <a:satMod val="135000"/>
              </a:schemeClr>
            </a:gs>
          </a:gsLst>
          <a:lin ang="16200000" scaled="0"/>
        </a:gradFill>
        <a:ln w="9525" cap="flat" cmpd="sng" algn="ctr">
          <a:solidFill>
            <a:schemeClr val="accent5">
              <a:hueOff val="-6953714"/>
              <a:satOff val="27868"/>
              <a:lumOff val="604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3E40251-6FF8-4F9F-A0F8-754FAD3378AF}">
      <dsp:nvSpPr>
        <dsp:cNvPr id="0" name=""/>
        <dsp:cNvSpPr/>
      </dsp:nvSpPr>
      <dsp:spPr>
        <a:xfrm>
          <a:off x="1161634" y="3186574"/>
          <a:ext cx="1108295" cy="877093"/>
        </a:xfrm>
        <a:prstGeom prst="chevron">
          <a:avLst>
            <a:gd name="adj" fmla="val 7061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C65DB56-0CC3-4D2A-B4EA-A03741E90971}">
      <dsp:nvSpPr>
        <dsp:cNvPr id="0" name=""/>
        <dsp:cNvSpPr/>
      </dsp:nvSpPr>
      <dsp:spPr>
        <a:xfrm>
          <a:off x="1827874" y="3186574"/>
          <a:ext cx="1108295" cy="877093"/>
        </a:xfrm>
        <a:prstGeom prst="chevron">
          <a:avLst>
            <a:gd name="adj" fmla="val 7061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w="9525" cap="flat" cmpd="sng" algn="ctr">
          <a:solidFill>
            <a:schemeClr val="accent5">
              <a:hueOff val="-7947101"/>
              <a:satOff val="31849"/>
              <a:lumOff val="690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3919BB1-228E-4759-AB61-2EA696B64DBC}">
      <dsp:nvSpPr>
        <dsp:cNvPr id="0" name=""/>
        <dsp:cNvSpPr/>
      </dsp:nvSpPr>
      <dsp:spPr>
        <a:xfrm>
          <a:off x="2493589" y="3186574"/>
          <a:ext cx="1108295" cy="877093"/>
        </a:xfrm>
        <a:prstGeom prst="chevron">
          <a:avLst>
            <a:gd name="adj" fmla="val 70610"/>
          </a:avLst>
        </a:prstGeom>
        <a:gradFill rotWithShape="0">
          <a:gsLst>
            <a:gs pos="0">
              <a:schemeClr val="accent5">
                <a:hueOff val="-8443795"/>
                <a:satOff val="33839"/>
                <a:lumOff val="7334"/>
                <a:alphaOff val="0"/>
                <a:shade val="51000"/>
                <a:satMod val="130000"/>
              </a:schemeClr>
            </a:gs>
            <a:gs pos="80000">
              <a:schemeClr val="accent5">
                <a:hueOff val="-8443795"/>
                <a:satOff val="33839"/>
                <a:lumOff val="7334"/>
                <a:alphaOff val="0"/>
                <a:shade val="93000"/>
                <a:satMod val="130000"/>
              </a:schemeClr>
            </a:gs>
            <a:gs pos="100000">
              <a:schemeClr val="accent5">
                <a:hueOff val="-8443795"/>
                <a:satOff val="33839"/>
                <a:lumOff val="7334"/>
                <a:alphaOff val="0"/>
                <a:shade val="94000"/>
                <a:satMod val="135000"/>
              </a:schemeClr>
            </a:gs>
          </a:gsLst>
          <a:lin ang="16200000" scaled="0"/>
        </a:gradFill>
        <a:ln w="9525" cap="flat" cmpd="sng" algn="ctr">
          <a:solidFill>
            <a:schemeClr val="accent5">
              <a:hueOff val="-8443795"/>
              <a:satOff val="33839"/>
              <a:lumOff val="733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B224B20-8EFF-4920-B727-15C89F8937E7}">
      <dsp:nvSpPr>
        <dsp:cNvPr id="0" name=""/>
        <dsp:cNvSpPr/>
      </dsp:nvSpPr>
      <dsp:spPr>
        <a:xfrm>
          <a:off x="3159829" y="3186574"/>
          <a:ext cx="1108295" cy="877093"/>
        </a:xfrm>
        <a:prstGeom prst="chevron">
          <a:avLst>
            <a:gd name="adj" fmla="val 70610"/>
          </a:avLst>
        </a:prstGeom>
        <a:gradFill rotWithShape="0">
          <a:gsLst>
            <a:gs pos="0">
              <a:schemeClr val="accent5">
                <a:hueOff val="-8940489"/>
                <a:satOff val="35830"/>
                <a:lumOff val="7765"/>
                <a:alphaOff val="0"/>
                <a:shade val="51000"/>
                <a:satMod val="130000"/>
              </a:schemeClr>
            </a:gs>
            <a:gs pos="80000">
              <a:schemeClr val="accent5">
                <a:hueOff val="-8940489"/>
                <a:satOff val="35830"/>
                <a:lumOff val="7765"/>
                <a:alphaOff val="0"/>
                <a:shade val="93000"/>
                <a:satMod val="130000"/>
              </a:schemeClr>
            </a:gs>
            <a:gs pos="100000">
              <a:schemeClr val="accent5">
                <a:hueOff val="-8940489"/>
                <a:satOff val="35830"/>
                <a:lumOff val="7765"/>
                <a:alphaOff val="0"/>
                <a:shade val="94000"/>
                <a:satMod val="135000"/>
              </a:schemeClr>
            </a:gs>
          </a:gsLst>
          <a:lin ang="16200000" scaled="0"/>
        </a:gradFill>
        <a:ln w="9525" cap="flat" cmpd="sng" algn="ctr">
          <a:solidFill>
            <a:schemeClr val="accent5">
              <a:hueOff val="-8940489"/>
              <a:satOff val="35830"/>
              <a:lumOff val="776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D83D91B-7EB8-496A-AC8B-31047AE01EC8}">
      <dsp:nvSpPr>
        <dsp:cNvPr id="0" name=""/>
        <dsp:cNvSpPr/>
      </dsp:nvSpPr>
      <dsp:spPr>
        <a:xfrm>
          <a:off x="3825543" y="3186574"/>
          <a:ext cx="1108295" cy="877093"/>
        </a:xfrm>
        <a:prstGeom prst="chevron">
          <a:avLst>
            <a:gd name="adj" fmla="val 70610"/>
          </a:avLst>
        </a:prstGeom>
        <a:gradFill rotWithShape="0">
          <a:gsLst>
            <a:gs pos="0">
              <a:schemeClr val="accent5">
                <a:hueOff val="-9437183"/>
                <a:satOff val="37820"/>
                <a:lumOff val="8197"/>
                <a:alphaOff val="0"/>
                <a:shade val="51000"/>
                <a:satMod val="130000"/>
              </a:schemeClr>
            </a:gs>
            <a:gs pos="80000">
              <a:schemeClr val="accent5">
                <a:hueOff val="-9437183"/>
                <a:satOff val="37820"/>
                <a:lumOff val="8197"/>
                <a:alphaOff val="0"/>
                <a:shade val="93000"/>
                <a:satMod val="130000"/>
              </a:schemeClr>
            </a:gs>
            <a:gs pos="100000">
              <a:schemeClr val="accent5">
                <a:hueOff val="-9437183"/>
                <a:satOff val="37820"/>
                <a:lumOff val="8197"/>
                <a:alphaOff val="0"/>
                <a:shade val="94000"/>
                <a:satMod val="135000"/>
              </a:schemeClr>
            </a:gs>
          </a:gsLst>
          <a:lin ang="16200000" scaled="0"/>
        </a:gradFill>
        <a:ln w="9525" cap="flat" cmpd="sng" algn="ctr">
          <a:solidFill>
            <a:schemeClr val="accent5">
              <a:hueOff val="-9437183"/>
              <a:satOff val="37820"/>
              <a:lumOff val="819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037DE8C-E9DB-445D-9B63-ABA2455421A1}">
      <dsp:nvSpPr>
        <dsp:cNvPr id="0" name=""/>
        <dsp:cNvSpPr/>
      </dsp:nvSpPr>
      <dsp:spPr>
        <a:xfrm>
          <a:off x="4491784" y="3186574"/>
          <a:ext cx="1108295" cy="877093"/>
        </a:xfrm>
        <a:prstGeom prst="chevron">
          <a:avLst>
            <a:gd name="adj" fmla="val 7061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E56CECA-30B4-4182-9A97-E2F1D5789DD9}">
      <dsp:nvSpPr>
        <dsp:cNvPr id="0" name=""/>
        <dsp:cNvSpPr/>
      </dsp:nvSpPr>
      <dsp:spPr>
        <a:xfrm>
          <a:off x="495920" y="3274283"/>
          <a:ext cx="4797878" cy="701675"/>
        </a:xfrm>
        <a:prstGeom prst="rect">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it-IT" sz="1700" b="1" kern="1200" dirty="0">
              <a:latin typeface="Bodoni MT Black" pitchFamily="18" charset="0"/>
            </a:rPr>
            <a:t>PIOMBO, ARSENICO, MERCURIO, TUNGSTENO</a:t>
          </a:r>
          <a:endParaRPr lang="it-IT" sz="1700" kern="1200" dirty="0">
            <a:latin typeface="Bodoni MT Black" pitchFamily="18" charset="0"/>
          </a:endParaRPr>
        </a:p>
      </dsp:txBody>
      <dsp:txXfrm>
        <a:off x="495920" y="3274283"/>
        <a:ext cx="4797878" cy="70167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1BE77-B578-4DE2-BCD4-A9BA468398DC}" type="datetimeFigureOut">
              <a:rPr lang="it-IT" smtClean="0"/>
              <a:pPr/>
              <a:t>15/04/2024</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13127-BB0E-4C58-9E09-41223DDD003C}" type="slidenum">
              <a:rPr lang="it-IT" smtClean="0"/>
              <a:pPr/>
              <a:t>‹N›</a:t>
            </a:fld>
            <a:endParaRPr lang="it-IT"/>
          </a:p>
        </p:txBody>
      </p:sp>
    </p:spTree>
    <p:extLst>
      <p:ext uri="{BB962C8B-B14F-4D97-AF65-F5344CB8AC3E}">
        <p14:creationId xmlns:p14="http://schemas.microsoft.com/office/powerpoint/2010/main" val="53568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C213127-BB0E-4C58-9E09-41223DDD003C}" type="slidenum">
              <a:rPr lang="it-IT" smtClean="0"/>
              <a:pPr/>
              <a:t>1</a:t>
            </a:fld>
            <a:endParaRPr lang="it-IT"/>
          </a:p>
        </p:txBody>
      </p:sp>
    </p:spTree>
    <p:extLst>
      <p:ext uri="{BB962C8B-B14F-4D97-AF65-F5344CB8AC3E}">
        <p14:creationId xmlns:p14="http://schemas.microsoft.com/office/powerpoint/2010/main" val="261233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116773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154069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103172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61582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14886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409993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323568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199144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60302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417410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FC3580E-C897-4A64-8C6A-48946EA4AB3E}" type="datetimeFigureOut">
              <a:rPr lang="it-IT" smtClean="0"/>
              <a:pPr/>
              <a:t>15/04/2024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6C897D-BCA8-41EB-A033-FF741ABF26EB}" type="slidenum">
              <a:rPr lang="it-IT" smtClean="0"/>
              <a:pPr/>
              <a:t>‹N›</a:t>
            </a:fld>
            <a:endParaRPr lang="it-IT"/>
          </a:p>
        </p:txBody>
      </p:sp>
    </p:spTree>
    <p:extLst>
      <p:ext uri="{BB962C8B-B14F-4D97-AF65-F5344CB8AC3E}">
        <p14:creationId xmlns:p14="http://schemas.microsoft.com/office/powerpoint/2010/main" val="384179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C3580E-C897-4A64-8C6A-48946EA4AB3E}" type="datetimeFigureOut">
              <a:rPr lang="it-IT" smtClean="0"/>
              <a:pPr/>
              <a:t>15/04/2024</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86C897D-BCA8-41EB-A033-FF741ABF26EB}" type="slidenum">
              <a:rPr lang="it-IT" smtClean="0"/>
              <a:pPr/>
              <a:t>‹N›</a:t>
            </a:fld>
            <a:endParaRPr lang="it-IT"/>
          </a:p>
        </p:txBody>
      </p:sp>
    </p:spTree>
    <p:extLst>
      <p:ext uri="{BB962C8B-B14F-4D97-AF65-F5344CB8AC3E}">
        <p14:creationId xmlns:p14="http://schemas.microsoft.com/office/powerpoint/2010/main" val="673522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msdmanuals.com/it-it/casa/lesioni-e-avvelenamento/armi-in-grado-di-provocare-stragi-di-massa/agenti-nervini-per-guerra-chimica" TargetMode="External"/><Relationship Id="rId3" Type="http://schemas.openxmlformats.org/officeDocument/2006/relationships/hyperlink" Target="https://www.armiespy.com/armi-chimiche-storia-medioevo/" TargetMode="External"/><Relationship Id="rId7" Type="http://schemas.openxmlformats.org/officeDocument/2006/relationships/hyperlink" Target="https://chimicamo.org/chimica-organica/fosgene/" TargetMode="External"/><Relationship Id="rId2" Type="http://schemas.openxmlformats.org/officeDocument/2006/relationships/hyperlink" Target="https://it.wikipedia.org/wiki/Guerra_chimica" TargetMode="External"/><Relationship Id="rId1" Type="http://schemas.openxmlformats.org/officeDocument/2006/relationships/slideLayout" Target="../slideLayouts/slideLayout7.xml"/><Relationship Id="rId6" Type="http://schemas.openxmlformats.org/officeDocument/2006/relationships/hyperlink" Target="https://www.turismofvg.it/it/111672/la-guerra-chimica" TargetMode="External"/><Relationship Id="rId5" Type="http://schemas.openxmlformats.org/officeDocument/2006/relationships/hyperlink" Target="https://it.wikipedia.org/wiki/Armi_chimiche" TargetMode="External"/><Relationship Id="rId4" Type="http://schemas.openxmlformats.org/officeDocument/2006/relationships/hyperlink" Target="https://www.deabyday.tv/casa-e-fai-da-te/giardinaggio/article/5243/L-euforbia---davvero-velenosa-.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1059582"/>
            <a:ext cx="9144000" cy="1447670"/>
          </a:xfrm>
        </p:spPr>
        <p:txBody>
          <a:bodyPr>
            <a:normAutofit/>
          </a:bodyPr>
          <a:lstStyle/>
          <a:p>
            <a:r>
              <a:rPr lang="it-IT" sz="4000" b="1" dirty="0">
                <a:solidFill>
                  <a:schemeClr val="bg1"/>
                </a:solidFill>
                <a:latin typeface="Curlz MT" panose="04040404050702020202" pitchFamily="82" charset="0"/>
              </a:rPr>
              <a:t>La scienza e la tecnica nella guerra</a:t>
            </a:r>
            <a:br>
              <a:rPr lang="it-IT" sz="4000" b="1" dirty="0">
                <a:solidFill>
                  <a:schemeClr val="bg1"/>
                </a:solidFill>
                <a:latin typeface="Curlz MT" panose="04040404050702020202" pitchFamily="82" charset="0"/>
              </a:rPr>
            </a:br>
            <a:r>
              <a:rPr lang="it-IT" sz="4000" b="1" dirty="0">
                <a:solidFill>
                  <a:schemeClr val="bg1"/>
                </a:solidFill>
                <a:latin typeface="Curlz MT" panose="04040404050702020202" pitchFamily="82" charset="0"/>
              </a:rPr>
              <a:t>«la scienza è neutrale?»</a:t>
            </a:r>
          </a:p>
        </p:txBody>
      </p:sp>
      <p:sp>
        <p:nvSpPr>
          <p:cNvPr id="3" name="Rettangolo 2"/>
          <p:cNvSpPr/>
          <p:nvPr/>
        </p:nvSpPr>
        <p:spPr>
          <a:xfrm>
            <a:off x="2339752" y="2427732"/>
            <a:ext cx="4572000" cy="1200329"/>
          </a:xfrm>
          <a:prstGeom prst="rect">
            <a:avLst/>
          </a:prstGeom>
        </p:spPr>
        <p:txBody>
          <a:bodyPr>
            <a:spAutoFit/>
          </a:bodyPr>
          <a:lstStyle/>
          <a:p>
            <a:pPr algn="ctr"/>
            <a:r>
              <a:rPr lang="it-IT" dirty="0">
                <a:solidFill>
                  <a:schemeClr val="bg1"/>
                </a:solidFill>
                <a:latin typeface="Monotype Corsiva" panose="03010101010201010101" pitchFamily="66" charset="0"/>
              </a:rPr>
              <a:t>Emilia Donzelli classe 5^Z</a:t>
            </a:r>
          </a:p>
          <a:p>
            <a:pPr algn="ctr"/>
            <a:r>
              <a:rPr lang="it-IT" dirty="0">
                <a:solidFill>
                  <a:schemeClr val="bg1"/>
                </a:solidFill>
                <a:latin typeface="Monotype Corsiva" panose="03010101010201010101" pitchFamily="66" charset="0"/>
              </a:rPr>
              <a:t>Istituto di Istruzione Superiore </a:t>
            </a:r>
            <a:r>
              <a:rPr lang="it-IT" dirty="0" err="1">
                <a:solidFill>
                  <a:schemeClr val="bg1"/>
                </a:solidFill>
                <a:latin typeface="Monotype Corsiva" panose="03010101010201010101" pitchFamily="66" charset="0"/>
              </a:rPr>
              <a:t>I.I.S.</a:t>
            </a:r>
            <a:r>
              <a:rPr lang="it-IT" dirty="0">
                <a:solidFill>
                  <a:schemeClr val="bg1"/>
                </a:solidFill>
                <a:latin typeface="Monotype Corsiva" panose="03010101010201010101" pitchFamily="66" charset="0"/>
              </a:rPr>
              <a:t>  </a:t>
            </a:r>
            <a:r>
              <a:rPr lang="it-IT" dirty="0" err="1">
                <a:solidFill>
                  <a:schemeClr val="bg1"/>
                </a:solidFill>
                <a:latin typeface="Monotype Corsiva" panose="03010101010201010101" pitchFamily="66" charset="0"/>
              </a:rPr>
              <a:t>Siani</a:t>
            </a:r>
            <a:r>
              <a:rPr lang="it-IT" dirty="0">
                <a:solidFill>
                  <a:schemeClr val="bg1"/>
                </a:solidFill>
                <a:latin typeface="Monotype Corsiva" panose="03010101010201010101" pitchFamily="66" charset="0"/>
              </a:rPr>
              <a:t> </a:t>
            </a:r>
          </a:p>
          <a:p>
            <a:pPr algn="ctr"/>
            <a:r>
              <a:rPr lang="it-IT" dirty="0">
                <a:solidFill>
                  <a:schemeClr val="bg1"/>
                </a:solidFill>
                <a:latin typeface="Monotype Corsiva" panose="03010101010201010101" pitchFamily="66" charset="0"/>
              </a:rPr>
              <a:t>Indirizzo: Chimica, Materiali e Biotecnologie</a:t>
            </a:r>
          </a:p>
          <a:p>
            <a:pPr algn="ctr"/>
            <a:r>
              <a:rPr lang="it-IT" dirty="0">
                <a:solidFill>
                  <a:schemeClr val="bg1"/>
                </a:solidFill>
                <a:latin typeface="Monotype Corsiva" panose="03010101010201010101" pitchFamily="66" charset="0"/>
              </a:rPr>
              <a:t>Articolazione: Biotecnologie Sanitarie</a:t>
            </a:r>
          </a:p>
        </p:txBody>
      </p:sp>
      <p:sp>
        <p:nvSpPr>
          <p:cNvPr id="4" name="Rettangolo 3"/>
          <p:cNvSpPr/>
          <p:nvPr/>
        </p:nvSpPr>
        <p:spPr>
          <a:xfrm>
            <a:off x="0" y="0"/>
            <a:ext cx="4079963" cy="584775"/>
          </a:xfrm>
          <a:prstGeom prst="rect">
            <a:avLst/>
          </a:prstGeom>
        </p:spPr>
        <p:txBody>
          <a:bodyPr wrap="none">
            <a:spAutoFit/>
          </a:bodyPr>
          <a:lstStyle/>
          <a:p>
            <a:r>
              <a:rPr lang="it-IT" sz="3200" b="1" dirty="0">
                <a:solidFill>
                  <a:schemeClr val="bg1"/>
                </a:solidFill>
                <a:latin typeface="Monotype Corsiva" panose="03010101010201010101" pitchFamily="66" charset="0"/>
              </a:rPr>
              <a:t>Premio ISSA XIV edizione</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1" y="4211241"/>
            <a:ext cx="2792413" cy="93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8036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8" presetClass="emph" presetSubtype="0" fill="hold" grpId="0" nodeType="withEffect">
                                  <p:stCondLst>
                                    <p:cond delay="0"/>
                                  </p:stCondLst>
                                  <p:iterate type="lt">
                                    <p:tmPct val="4000"/>
                                  </p:iterate>
                                  <p:childTnLst>
                                    <p:set>
                                      <p:cBhvr override="childStyle">
                                        <p:cTn id="15" dur="500" fill="hold"/>
                                        <p:tgtEl>
                                          <p:spTgt spid="3"/>
                                        </p:tgtEl>
                                        <p:attrNameLst>
                                          <p:attrName>style.textDecorationUnderline</p:attrName>
                                        </p:attrNameLst>
                                      </p:cBhvr>
                                      <p:to>
                                        <p:strVal val="true"/>
                                      </p:to>
                                    </p:set>
                                  </p:childTnLst>
                                </p:cTn>
                              </p:par>
                              <p:par>
                                <p:cTn id="16" presetID="42"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3" name="Titolo 2"/>
          <p:cNvSpPr>
            <a:spLocks noGrp="1"/>
          </p:cNvSpPr>
          <p:nvPr>
            <p:ph type="title"/>
          </p:nvPr>
        </p:nvSpPr>
        <p:spPr>
          <a:xfrm>
            <a:off x="-214346" y="0"/>
            <a:ext cx="9787006" cy="857250"/>
          </a:xfrm>
        </p:spPr>
        <p:txBody>
          <a:bodyPr>
            <a:noAutofit/>
          </a:bodyPr>
          <a:lstStyle/>
          <a:p>
            <a:r>
              <a:rPr lang="it-IT" sz="3200" dirty="0">
                <a:latin typeface="Ravie" pitchFamily="82" charset="0"/>
              </a:rPr>
              <a:t>Le armi chimiche nel medioevo</a:t>
            </a:r>
          </a:p>
        </p:txBody>
      </p:sp>
      <p:sp>
        <p:nvSpPr>
          <p:cNvPr id="5" name="Rettangolo 4"/>
          <p:cNvSpPr/>
          <p:nvPr/>
        </p:nvSpPr>
        <p:spPr>
          <a:xfrm>
            <a:off x="0" y="714362"/>
            <a:ext cx="8858312" cy="923330"/>
          </a:xfrm>
          <a:prstGeom prst="rect">
            <a:avLst/>
          </a:prstGeom>
        </p:spPr>
        <p:txBody>
          <a:bodyPr wrap="square">
            <a:spAutoFit/>
          </a:bodyPr>
          <a:lstStyle/>
          <a:p>
            <a:pPr algn="ctr"/>
            <a:r>
              <a:rPr lang="it-IT" b="1" dirty="0">
                <a:latin typeface="Bodoni MT Black" pitchFamily="18" charset="0"/>
              </a:rPr>
              <a:t>Le armi incendiarie erano usate in guerra sotto forma di proiettili, nel corso di assedi e battaglie navali. Alcune sostanze venivano bollite o scaldate per infliggere danni o per bruciare.</a:t>
            </a:r>
          </a:p>
        </p:txBody>
      </p:sp>
      <p:graphicFrame>
        <p:nvGraphicFramePr>
          <p:cNvPr id="6" name="Diagramma 5"/>
          <p:cNvGraphicFramePr/>
          <p:nvPr/>
        </p:nvGraphicFramePr>
        <p:xfrm>
          <a:off x="1785918" y="1643056"/>
          <a:ext cx="5595934" cy="3500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48" presetClass="entr" presetSubtype="0"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fade">
                                      <p:cBhvr>
                                        <p:cTn id="13" dur="10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51470"/>
            <a:ext cx="8229600" cy="857250"/>
          </a:xfrm>
        </p:spPr>
        <p:txBody>
          <a:bodyPr>
            <a:normAutofit/>
          </a:bodyPr>
          <a:lstStyle/>
          <a:p>
            <a:r>
              <a:rPr lang="it-IT" sz="3600" dirty="0">
                <a:latin typeface="Ravie" panose="04040805050809020602" pitchFamily="82" charset="0"/>
              </a:rPr>
              <a:t>Prima guerra mondiale</a:t>
            </a:r>
          </a:p>
        </p:txBody>
      </p:sp>
      <p:sp>
        <p:nvSpPr>
          <p:cNvPr id="4" name="Rettangolo 3"/>
          <p:cNvSpPr/>
          <p:nvPr/>
        </p:nvSpPr>
        <p:spPr>
          <a:xfrm>
            <a:off x="332829" y="915566"/>
            <a:ext cx="4392488" cy="738664"/>
          </a:xfrm>
          <a:prstGeom prst="rect">
            <a:avLst/>
          </a:prstGeom>
          <a:gradFill>
            <a:gsLst>
              <a:gs pos="2000">
                <a:srgbClr val="9999FF"/>
              </a:gs>
              <a:gs pos="100000">
                <a:srgbClr val="E55D09"/>
              </a:gs>
            </a:gsLst>
            <a:lin ang="5400000" scaled="0"/>
          </a:gradFill>
        </p:spPr>
        <p:txBody>
          <a:bodyPr wrap="square">
            <a:spAutoFit/>
          </a:bodyPr>
          <a:lstStyle/>
          <a:p>
            <a:pPr algn="just"/>
            <a:r>
              <a:rPr lang="it-IT" sz="1400" b="1" dirty="0">
                <a:latin typeface="Goudy Old Style" panose="02020502050305020303" pitchFamily="18" charset="0"/>
              </a:rPr>
              <a:t>L'utilizzo della chimica in campo militare fu una delle principali cause dell'alto tasso di mortalità verificatosi nei campi di battaglia della Grande Guerra. </a:t>
            </a:r>
          </a:p>
        </p:txBody>
      </p:sp>
      <p:sp>
        <p:nvSpPr>
          <p:cNvPr id="5" name="Rettangolo 4"/>
          <p:cNvSpPr/>
          <p:nvPr/>
        </p:nvSpPr>
        <p:spPr>
          <a:xfrm>
            <a:off x="5004048" y="3651870"/>
            <a:ext cx="3744416" cy="954107"/>
          </a:xfrm>
          <a:prstGeom prst="rect">
            <a:avLst/>
          </a:prstGeom>
          <a:gradFill>
            <a:gsLst>
              <a:gs pos="2000">
                <a:srgbClr val="9999FF"/>
              </a:gs>
              <a:gs pos="100000">
                <a:srgbClr val="E55D09"/>
              </a:gs>
            </a:gsLst>
            <a:lin ang="5400000" scaled="0"/>
          </a:gradFill>
        </p:spPr>
        <p:txBody>
          <a:bodyPr wrap="square">
            <a:spAutoFit/>
          </a:bodyPr>
          <a:lstStyle/>
          <a:p>
            <a:pPr algn="just"/>
            <a:r>
              <a:rPr lang="it-IT" sz="1400" b="1" dirty="0">
                <a:latin typeface="Goudy Old Style" panose="02020502050305020303" pitchFamily="18" charset="0"/>
              </a:rPr>
              <a:t>Alcuni eserciti iniziarono a considerare l'utilizzo della chimica anche per ottenere un indiscutibile vantaggio in una guerra contro un avversario privo delle dovute precauzioni. </a:t>
            </a:r>
          </a:p>
        </p:txBody>
      </p:sp>
      <p:sp>
        <p:nvSpPr>
          <p:cNvPr id="6" name="Rettangolo 5"/>
          <p:cNvSpPr/>
          <p:nvPr/>
        </p:nvSpPr>
        <p:spPr>
          <a:xfrm>
            <a:off x="243073" y="1779662"/>
            <a:ext cx="4572000" cy="523220"/>
          </a:xfrm>
          <a:prstGeom prst="rect">
            <a:avLst/>
          </a:prstGeom>
          <a:gradFill>
            <a:gsLst>
              <a:gs pos="2000">
                <a:srgbClr val="9999FF"/>
              </a:gs>
              <a:gs pos="100000">
                <a:srgbClr val="E55D09"/>
              </a:gs>
            </a:gsLst>
            <a:lin ang="5400000" scaled="0"/>
          </a:gradFill>
        </p:spPr>
        <p:txBody>
          <a:bodyPr>
            <a:spAutoFit/>
          </a:bodyPr>
          <a:lstStyle/>
          <a:p>
            <a:pPr algn="ctr"/>
            <a:r>
              <a:rPr lang="it-IT" sz="1400" b="1" dirty="0">
                <a:latin typeface="Goudy Old Style" panose="02020502050305020303" pitchFamily="18" charset="0"/>
              </a:rPr>
              <a:t>Nel periodo della Grande Guerra i gas più diffusi furono due: </a:t>
            </a:r>
            <a:r>
              <a:rPr lang="it-IT" sz="1400" b="1" i="1" dirty="0">
                <a:latin typeface="Goudy Old Style" panose="02020502050305020303" pitchFamily="18" charset="0"/>
              </a:rPr>
              <a:t>il fosgene, il cloro e l'yprite.</a:t>
            </a:r>
          </a:p>
        </p:txBody>
      </p:sp>
      <p:sp>
        <p:nvSpPr>
          <p:cNvPr id="3" name="Piastra 2"/>
          <p:cNvSpPr/>
          <p:nvPr/>
        </p:nvSpPr>
        <p:spPr>
          <a:xfrm>
            <a:off x="314012" y="2427734"/>
            <a:ext cx="4266728" cy="2573124"/>
          </a:xfrm>
          <a:prstGeom prst="plaque">
            <a:avLst>
              <a:gd name="adj" fmla="val 20167"/>
            </a:avLst>
          </a:prstGeom>
          <a:blipFill>
            <a:blip r:embed="rId2"/>
            <a:stretch>
              <a:fillRect/>
            </a:stretch>
          </a:blipFill>
          <a:ln>
            <a:no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ubo 7"/>
          <p:cNvSpPr/>
          <p:nvPr/>
        </p:nvSpPr>
        <p:spPr>
          <a:xfrm>
            <a:off x="5100495" y="972879"/>
            <a:ext cx="2880320" cy="2398176"/>
          </a:xfrm>
          <a:prstGeom prst="cube">
            <a:avLst/>
          </a:prstGeom>
          <a:blipFill>
            <a:blip r:embed="rId3"/>
            <a:stretch>
              <a:fillRect/>
            </a:stretch>
          </a:blip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820597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2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96521" y="0"/>
            <a:ext cx="5029200" cy="857250"/>
          </a:xfrm>
        </p:spPr>
        <p:txBody>
          <a:bodyPr>
            <a:noAutofit/>
          </a:bodyPr>
          <a:lstStyle/>
          <a:p>
            <a:r>
              <a:rPr lang="it-IT" sz="3600" dirty="0">
                <a:latin typeface="Ravie" panose="04040805050809020602" pitchFamily="82" charset="0"/>
              </a:rPr>
              <a:t>Fosgene</a:t>
            </a:r>
          </a:p>
        </p:txBody>
      </p:sp>
      <p:sp>
        <p:nvSpPr>
          <p:cNvPr id="3" name="Rettangolo 2"/>
          <p:cNvSpPr/>
          <p:nvPr/>
        </p:nvSpPr>
        <p:spPr>
          <a:xfrm>
            <a:off x="254968" y="843558"/>
            <a:ext cx="4392488" cy="1384995"/>
          </a:xfrm>
          <a:prstGeom prst="rect">
            <a:avLst/>
          </a:prstGeom>
          <a:gradFill>
            <a:gsLst>
              <a:gs pos="2000">
                <a:srgbClr val="9999FF"/>
              </a:gs>
              <a:gs pos="100000">
                <a:srgbClr val="E55D09"/>
              </a:gs>
            </a:gsLst>
            <a:lin ang="5400000" scaled="0"/>
          </a:gradFill>
          <a:ln>
            <a:noFill/>
          </a:ln>
        </p:spPr>
        <p:txBody>
          <a:bodyPr wrap="square">
            <a:spAutoFit/>
          </a:bodyPr>
          <a:lstStyle/>
          <a:p>
            <a:pPr algn="just"/>
            <a:r>
              <a:rPr lang="it-IT" sz="1400" b="1" dirty="0">
                <a:latin typeface="Goudy Old Style" panose="02020502050305020303" pitchFamily="18" charset="0"/>
              </a:rPr>
              <a:t>IL fosgene venne inventato nel 1812 da un chimico inglese, John </a:t>
            </a:r>
            <a:r>
              <a:rPr lang="it-IT" sz="1400" b="1" dirty="0" err="1">
                <a:latin typeface="Goudy Old Style" panose="02020502050305020303" pitchFamily="18" charset="0"/>
              </a:rPr>
              <a:t>Davy</a:t>
            </a:r>
            <a:r>
              <a:rPr lang="it-IT" sz="1400" b="1" dirty="0">
                <a:latin typeface="Goudy Old Style" panose="02020502050305020303" pitchFamily="18" charset="0"/>
              </a:rPr>
              <a:t>, che lo utilizzò inizialmente per la colorazione chimica dei tessuti. Si trattava di un composto formato da cloro e ossido di carbonio, che se respirato poteva provocare la morte in quanto andava ad attaccare le vie respiratorie.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23478"/>
            <a:ext cx="353045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867036" y="2531090"/>
            <a:ext cx="3168352" cy="523220"/>
          </a:xfrm>
          <a:prstGeom prst="rect">
            <a:avLst/>
          </a:prstGeom>
          <a:gradFill>
            <a:gsLst>
              <a:gs pos="2000">
                <a:srgbClr val="9999FF"/>
              </a:gs>
              <a:gs pos="100000">
                <a:srgbClr val="E55D09"/>
              </a:gs>
            </a:gsLst>
            <a:lin ang="5400000" scaled="0"/>
          </a:gradFill>
        </p:spPr>
        <p:txBody>
          <a:bodyPr wrap="square">
            <a:spAutoFit/>
          </a:bodyPr>
          <a:lstStyle/>
          <a:p>
            <a:r>
              <a:rPr lang="it-IT" sz="2800" dirty="0">
                <a:latin typeface="Berlin Sans FB Demi" panose="020E0802020502020306" pitchFamily="34" charset="0"/>
              </a:rPr>
              <a:t>CO + Cl2 → COCl2</a:t>
            </a:r>
          </a:p>
        </p:txBody>
      </p:sp>
      <p:sp>
        <p:nvSpPr>
          <p:cNvPr id="7" name="Rettangolo 6"/>
          <p:cNvSpPr/>
          <p:nvPr/>
        </p:nvSpPr>
        <p:spPr>
          <a:xfrm>
            <a:off x="4283968" y="3507854"/>
            <a:ext cx="4572000" cy="1384995"/>
          </a:xfrm>
          <a:prstGeom prst="rect">
            <a:avLst/>
          </a:prstGeom>
          <a:gradFill>
            <a:gsLst>
              <a:gs pos="2000">
                <a:srgbClr val="9999FF"/>
              </a:gs>
              <a:gs pos="100000">
                <a:srgbClr val="E55D09"/>
              </a:gs>
            </a:gsLst>
            <a:lin ang="5400000" scaled="0"/>
          </a:gradFill>
        </p:spPr>
        <p:txBody>
          <a:bodyPr>
            <a:spAutoFit/>
          </a:bodyPr>
          <a:lstStyle/>
          <a:p>
            <a:pPr algn="just"/>
            <a:r>
              <a:rPr lang="it-IT" sz="1400" b="1" dirty="0">
                <a:latin typeface="Goudy Old Style" panose="02020502050305020303" pitchFamily="18" charset="0"/>
              </a:rPr>
              <a:t>Il fosgene venne impiegato la prima volta </a:t>
            </a:r>
            <a:r>
              <a:rPr lang="it-IT" sz="1400" b="1" i="1" dirty="0">
                <a:latin typeface="Goudy Old Style" panose="02020502050305020303" pitchFamily="18" charset="0"/>
              </a:rPr>
              <a:t>nel 1915 </a:t>
            </a:r>
            <a:r>
              <a:rPr lang="it-IT" sz="1400" b="1" dirty="0">
                <a:latin typeface="Goudy Old Style" panose="02020502050305020303" pitchFamily="18" charset="0"/>
              </a:rPr>
              <a:t>dall'esercito tedesco contro le truppe francesi attraverso il lancio di apposite bombe. L'anno successivo toccò agli italiani che, sul Monte San Michele, subirono per la prima volta un attacco chimico da parte degli austro-ungarici (29 giugno 1916).</a:t>
            </a:r>
          </a:p>
        </p:txBody>
      </p:sp>
      <p:sp>
        <p:nvSpPr>
          <p:cNvPr id="5" name="Arrotonda angolo diagonale rettangolo 4"/>
          <p:cNvSpPr/>
          <p:nvPr/>
        </p:nvSpPr>
        <p:spPr>
          <a:xfrm>
            <a:off x="296589" y="3219822"/>
            <a:ext cx="3744416" cy="1745035"/>
          </a:xfrm>
          <a:prstGeom prst="round2DiagRect">
            <a:avLst>
              <a:gd name="adj1" fmla="val 16667"/>
              <a:gd name="adj2" fmla="val 38036"/>
            </a:avLst>
          </a:prstGeom>
          <a:blipFill>
            <a:blip r:embed="rId3"/>
            <a:stretch>
              <a:fillRect/>
            </a:stretch>
          </a:blip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440577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1000" fill="hold"/>
                                        <p:tgtEl>
                                          <p:spTgt spid="3074"/>
                                        </p:tgtEl>
                                        <p:attrNameLst>
                                          <p:attrName>ppt_w</p:attrName>
                                        </p:attrNameLst>
                                      </p:cBhvr>
                                      <p:tavLst>
                                        <p:tav tm="0">
                                          <p:val>
                                            <p:fltVal val="0"/>
                                          </p:val>
                                        </p:tav>
                                        <p:tav tm="100000">
                                          <p:val>
                                            <p:strVal val="#ppt_w"/>
                                          </p:val>
                                        </p:tav>
                                      </p:tavLst>
                                    </p:anim>
                                    <p:anim calcmode="lin" valueType="num">
                                      <p:cBhvr>
                                        <p:cTn id="23" dur="1000" fill="hold"/>
                                        <p:tgtEl>
                                          <p:spTgt spid="3074"/>
                                        </p:tgtEl>
                                        <p:attrNameLst>
                                          <p:attrName>ppt_h</p:attrName>
                                        </p:attrNameLst>
                                      </p:cBhvr>
                                      <p:tavLst>
                                        <p:tav tm="0">
                                          <p:val>
                                            <p:fltVal val="0"/>
                                          </p:val>
                                        </p:tav>
                                        <p:tav tm="100000">
                                          <p:val>
                                            <p:strVal val="#ppt_h"/>
                                          </p:val>
                                        </p:tav>
                                      </p:tavLst>
                                    </p:anim>
                                    <p:anim calcmode="lin" valueType="num">
                                      <p:cBhvr>
                                        <p:cTn id="24" dur="1000" fill="hold"/>
                                        <p:tgtEl>
                                          <p:spTgt spid="3074"/>
                                        </p:tgtEl>
                                        <p:attrNameLst>
                                          <p:attrName>style.rotation</p:attrName>
                                        </p:attrNameLst>
                                      </p:cBhvr>
                                      <p:tavLst>
                                        <p:tav tm="0">
                                          <p:val>
                                            <p:fltVal val="90"/>
                                          </p:val>
                                        </p:tav>
                                        <p:tav tm="100000">
                                          <p:val>
                                            <p:fltVal val="0"/>
                                          </p:val>
                                        </p:tav>
                                      </p:tavLst>
                                    </p:anim>
                                    <p:animEffect transition="in" filter="fade">
                                      <p:cBhvr>
                                        <p:cTn id="2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33084" y="38700"/>
            <a:ext cx="4680520" cy="857250"/>
          </a:xfrm>
        </p:spPr>
        <p:txBody>
          <a:bodyPr>
            <a:noAutofit/>
          </a:bodyPr>
          <a:lstStyle/>
          <a:p>
            <a:r>
              <a:rPr lang="it-IT" sz="3600" dirty="0">
                <a:latin typeface="Ravie" panose="04040805050809020602" pitchFamily="82" charset="0"/>
              </a:rPr>
              <a:t>L'yprite.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641444"/>
            <a:ext cx="5651761" cy="241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5220072" y="895950"/>
            <a:ext cx="3744416" cy="1384995"/>
          </a:xfrm>
          <a:prstGeom prst="rect">
            <a:avLst/>
          </a:prstGeom>
          <a:gradFill>
            <a:gsLst>
              <a:gs pos="2000">
                <a:srgbClr val="9999FF"/>
              </a:gs>
              <a:gs pos="100000">
                <a:srgbClr val="E55D09"/>
              </a:gs>
            </a:gsLst>
            <a:lin ang="5400000" scaled="0"/>
          </a:gradFill>
        </p:spPr>
        <p:txBody>
          <a:bodyPr wrap="square">
            <a:spAutoFit/>
          </a:bodyPr>
          <a:lstStyle/>
          <a:p>
            <a:pPr algn="just"/>
            <a:r>
              <a:rPr lang="it-IT" sz="1400" b="1" dirty="0">
                <a:latin typeface="Goudy Old Style" panose="02020502050305020303" pitchFamily="18" charset="0"/>
              </a:rPr>
              <a:t>L’yprite fu scoperto da un altro chimico inglese, Samuel </a:t>
            </a:r>
            <a:r>
              <a:rPr lang="it-IT" sz="1400" b="1" dirty="0" err="1">
                <a:latin typeface="Goudy Old Style" panose="02020502050305020303" pitchFamily="18" charset="0"/>
              </a:rPr>
              <a:t>Guthrie</a:t>
            </a:r>
            <a:r>
              <a:rPr lang="it-IT" sz="1400" b="1" dirty="0">
                <a:latin typeface="Goudy Old Style" panose="02020502050305020303" pitchFamily="18" charset="0"/>
              </a:rPr>
              <a:t>, che mescolò il cloro e lo zolfo. Chiamato anche "gas-mostarda" per il suo odore simile alla senape, l'yprite colpiva direttamente la cute creando delle vesciche su tutto il corpo e, se respirato, distruggeva l'apparato respiratorio.</a:t>
            </a:r>
          </a:p>
        </p:txBody>
      </p:sp>
      <p:sp>
        <p:nvSpPr>
          <p:cNvPr id="4" name="CasellaDiTesto 3"/>
          <p:cNvSpPr txBox="1"/>
          <p:nvPr/>
        </p:nvSpPr>
        <p:spPr>
          <a:xfrm>
            <a:off x="323528" y="3003798"/>
            <a:ext cx="5616624" cy="523220"/>
          </a:xfrm>
          <a:prstGeom prst="rect">
            <a:avLst/>
          </a:prstGeom>
          <a:gradFill>
            <a:gsLst>
              <a:gs pos="2000">
                <a:srgbClr val="9999FF"/>
              </a:gs>
              <a:gs pos="100000">
                <a:srgbClr val="E55D09"/>
              </a:gs>
            </a:gsLst>
            <a:lin ang="5400000" scaled="0"/>
          </a:gradFill>
        </p:spPr>
        <p:txBody>
          <a:bodyPr wrap="square" rtlCol="0">
            <a:spAutoFit/>
          </a:bodyPr>
          <a:lstStyle/>
          <a:p>
            <a:pPr algn="just"/>
            <a:r>
              <a:rPr lang="it-IT" sz="2800" dirty="0">
                <a:latin typeface="Berlin Sans FB Demi" panose="020E0802020502020306" pitchFamily="34" charset="0"/>
              </a:rPr>
              <a:t>CH2=CH2 + </a:t>
            </a:r>
            <a:r>
              <a:rPr lang="it-IT" sz="2800" dirty="0" err="1">
                <a:latin typeface="Berlin Sans FB Demi" panose="020E0802020502020306" pitchFamily="34" charset="0"/>
              </a:rPr>
              <a:t>HClO</a:t>
            </a:r>
            <a:r>
              <a:rPr lang="it-IT" sz="2800" dirty="0">
                <a:latin typeface="Berlin Sans FB Demi" panose="020E0802020502020306" pitchFamily="34" charset="0"/>
              </a:rPr>
              <a:t> </a:t>
            </a:r>
            <a:r>
              <a:rPr lang="it-IT" sz="2800" dirty="0">
                <a:latin typeface="Berlin Sans FB Demi" panose="020E0802020502020306" pitchFamily="34" charset="0"/>
                <a:sym typeface="Wingdings" panose="05000000000000000000" pitchFamily="2" charset="2"/>
              </a:rPr>
              <a:t> ClCH2CH2OH</a:t>
            </a:r>
            <a:endParaRPr lang="it-IT" sz="2800" dirty="0">
              <a:latin typeface="Berlin Sans FB Demi" panose="020E0802020502020306" pitchFamily="34" charset="0"/>
            </a:endParaRPr>
          </a:p>
        </p:txBody>
      </p:sp>
      <p:sp>
        <p:nvSpPr>
          <p:cNvPr id="5" name="Rettangolo 4"/>
          <p:cNvSpPr/>
          <p:nvPr/>
        </p:nvSpPr>
        <p:spPr>
          <a:xfrm>
            <a:off x="179512" y="3632285"/>
            <a:ext cx="5616624" cy="1169551"/>
          </a:xfrm>
          <a:prstGeom prst="rect">
            <a:avLst/>
          </a:prstGeom>
          <a:gradFill>
            <a:gsLst>
              <a:gs pos="2000">
                <a:srgbClr val="9999FF"/>
              </a:gs>
              <a:gs pos="100000">
                <a:srgbClr val="E55D09"/>
              </a:gs>
            </a:gsLst>
            <a:lin ang="5400000" scaled="0"/>
          </a:gradFill>
        </p:spPr>
        <p:txBody>
          <a:bodyPr wrap="square">
            <a:spAutoFit/>
          </a:bodyPr>
          <a:lstStyle/>
          <a:p>
            <a:pPr algn="just"/>
            <a:r>
              <a:rPr lang="it-IT" sz="1400" b="1" dirty="0">
                <a:latin typeface="Goudy Old Style" panose="02020502050305020303" pitchFamily="18" charset="0"/>
              </a:rPr>
              <a:t>Nel settembre 1917 l'yprite venne utilizzata dai tedeschi sul fronte orientale durante la battaglia di Riga. Il mese dopo a Plezzo, sul fronte dell'Alto Isonzo, gli austro-germanici bombardarono le linee italiane con le stesse bombe assicurandosi così un vantaggio fondamentale nella Dodicesima Battaglia dell'Isonzo.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030" y="2724866"/>
            <a:ext cx="2904238" cy="20769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201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 calcmode="lin" valueType="num">
                                      <p:cBhvr>
                                        <p:cTn id="10" dur="1000" fill="hold"/>
                                        <p:tgtEl>
                                          <p:spTgt spid="4098"/>
                                        </p:tgtEl>
                                        <p:attrNameLst>
                                          <p:attrName>ppt_w</p:attrName>
                                        </p:attrNameLst>
                                      </p:cBhvr>
                                      <p:tavLst>
                                        <p:tav tm="0">
                                          <p:val>
                                            <p:fltVal val="0"/>
                                          </p:val>
                                        </p:tav>
                                        <p:tav tm="100000">
                                          <p:val>
                                            <p:strVal val="#ppt_w"/>
                                          </p:val>
                                        </p:tav>
                                      </p:tavLst>
                                    </p:anim>
                                    <p:anim calcmode="lin" valueType="num">
                                      <p:cBhvr>
                                        <p:cTn id="11" dur="1000" fill="hold"/>
                                        <p:tgtEl>
                                          <p:spTgt spid="4098"/>
                                        </p:tgtEl>
                                        <p:attrNameLst>
                                          <p:attrName>ppt_h</p:attrName>
                                        </p:attrNameLst>
                                      </p:cBhvr>
                                      <p:tavLst>
                                        <p:tav tm="0">
                                          <p:val>
                                            <p:fltVal val="0"/>
                                          </p:val>
                                        </p:tav>
                                        <p:tav tm="100000">
                                          <p:val>
                                            <p:strVal val="#ppt_h"/>
                                          </p:val>
                                        </p:tav>
                                      </p:tavLst>
                                    </p:anim>
                                    <p:anim calcmode="lin" valueType="num">
                                      <p:cBhvr>
                                        <p:cTn id="12" dur="1000" fill="hold"/>
                                        <p:tgtEl>
                                          <p:spTgt spid="4098"/>
                                        </p:tgtEl>
                                        <p:attrNameLst>
                                          <p:attrName>style.rotation</p:attrName>
                                        </p:attrNameLst>
                                      </p:cBhvr>
                                      <p:tavLst>
                                        <p:tav tm="0">
                                          <p:val>
                                            <p:fltVal val="90"/>
                                          </p:val>
                                        </p:tav>
                                        <p:tav tm="100000">
                                          <p:val>
                                            <p:fltVal val="0"/>
                                          </p:val>
                                        </p:tav>
                                      </p:tavLst>
                                    </p:anim>
                                    <p:animEffect transition="in" filter="fade">
                                      <p:cBhvr>
                                        <p:cTn id="13" dur="1000"/>
                                        <p:tgtEl>
                                          <p:spTgt spid="409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1" presetClass="entr" presetSubtype="8"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wheel(8)">
                                      <p:cBhvr>
                                        <p:cTn id="25"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15857" y="-17115"/>
            <a:ext cx="4392488" cy="857250"/>
          </a:xfrm>
        </p:spPr>
        <p:txBody>
          <a:bodyPr>
            <a:noAutofit/>
          </a:bodyPr>
          <a:lstStyle/>
          <a:p>
            <a:r>
              <a:rPr lang="it-IT" sz="3600" dirty="0">
                <a:latin typeface="Ravie" panose="04040805050809020602" pitchFamily="82" charset="0"/>
              </a:rPr>
              <a:t>Il cloro</a:t>
            </a:r>
          </a:p>
        </p:txBody>
      </p:sp>
      <p:sp>
        <p:nvSpPr>
          <p:cNvPr id="3" name="Rettangolo 2"/>
          <p:cNvSpPr/>
          <p:nvPr/>
        </p:nvSpPr>
        <p:spPr>
          <a:xfrm>
            <a:off x="89756" y="915566"/>
            <a:ext cx="4572000" cy="1600438"/>
          </a:xfrm>
          <a:prstGeom prst="rect">
            <a:avLst/>
          </a:prstGeom>
          <a:gradFill>
            <a:gsLst>
              <a:gs pos="2000">
                <a:srgbClr val="9999FF"/>
              </a:gs>
              <a:gs pos="100000">
                <a:srgbClr val="E55D09"/>
              </a:gs>
            </a:gsLst>
            <a:lin ang="5400000" scaled="0"/>
          </a:gradFill>
        </p:spPr>
        <p:txBody>
          <a:bodyPr>
            <a:spAutoFit/>
          </a:bodyPr>
          <a:lstStyle/>
          <a:p>
            <a:pPr algn="just"/>
            <a:r>
              <a:rPr lang="it-IT" sz="1400" b="1" dirty="0">
                <a:latin typeface="Goudy Old Style" panose="02020502050305020303" pitchFamily="18" charset="0"/>
              </a:rPr>
              <a:t>I tedeschi furono i primi ad utilizzare armi chimiche durante la prima guerra mondiale, ricorrendo a gas lacrimogeno. Il primo impiego su vasta scala avvenne nella Seconda battaglia di </a:t>
            </a:r>
            <a:r>
              <a:rPr lang="it-IT" sz="1400" b="1" dirty="0" err="1">
                <a:latin typeface="Goudy Old Style" panose="02020502050305020303" pitchFamily="18" charset="0"/>
              </a:rPr>
              <a:t>Ypres</a:t>
            </a:r>
            <a:r>
              <a:rPr lang="it-IT" sz="1400" b="1" dirty="0">
                <a:latin typeface="Goudy Old Style" panose="02020502050305020303" pitchFamily="18" charset="0"/>
              </a:rPr>
              <a:t> (22 aprile 1915), quando i tedeschi attaccarono le truppe francesi, canadesi e algerine con gas di cloro. I morti furono pochi, ma gli intossicati furono relativamente numerosi.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100658"/>
            <a:ext cx="5364176" cy="536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nda 2 4"/>
          <p:cNvSpPr/>
          <p:nvPr/>
        </p:nvSpPr>
        <p:spPr>
          <a:xfrm>
            <a:off x="251520" y="2801369"/>
            <a:ext cx="3960440" cy="2160240"/>
          </a:xfrm>
          <a:prstGeom prst="doubleWave">
            <a:avLst/>
          </a:prstGeom>
          <a:blipFill>
            <a:blip r:embed="rId3"/>
            <a:stretch>
              <a:fillRect/>
            </a:stretch>
          </a:blipFill>
          <a:ln>
            <a:noFill/>
          </a:ln>
          <a:effectLst>
            <a:reflection blurRad="6350" stA="50000" endA="300" endPos="90000" dist="508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543711" y="3512157"/>
            <a:ext cx="3996400" cy="738664"/>
          </a:xfrm>
          <a:prstGeom prst="rect">
            <a:avLst/>
          </a:prstGeom>
          <a:gradFill>
            <a:gsLst>
              <a:gs pos="2000">
                <a:srgbClr val="9999FF"/>
              </a:gs>
              <a:gs pos="100000">
                <a:srgbClr val="E55D09"/>
              </a:gs>
            </a:gsLst>
            <a:lin ang="5400000" scaled="0"/>
          </a:gradFill>
        </p:spPr>
        <p:txBody>
          <a:bodyPr wrap="square">
            <a:spAutoFit/>
          </a:bodyPr>
          <a:lstStyle/>
          <a:p>
            <a:pPr algn="just"/>
            <a:r>
              <a:rPr lang="it-IT" sz="1400" b="1" dirty="0">
                <a:latin typeface="Goudy Old Style" panose="02020502050305020303" pitchFamily="18" charset="0"/>
              </a:rPr>
              <a:t>Fritz </a:t>
            </a:r>
            <a:r>
              <a:rPr lang="it-IT" sz="1400" b="1" dirty="0" err="1">
                <a:latin typeface="Goudy Old Style" panose="02020502050305020303" pitchFamily="18" charset="0"/>
              </a:rPr>
              <a:t>Haber</a:t>
            </a:r>
            <a:r>
              <a:rPr lang="it-IT" sz="1400" b="1" dirty="0">
                <a:latin typeface="Goudy Old Style" panose="02020502050305020303" pitchFamily="18" charset="0"/>
              </a:rPr>
              <a:t>, premio Nobel per la Chimica 1918, partecipò in prima persona alla Grande Guerra  e favorì l’impiego del cloro in battaglia.</a:t>
            </a:r>
          </a:p>
        </p:txBody>
      </p:sp>
    </p:spTree>
    <p:extLst>
      <p:ext uri="{BB962C8B-B14F-4D97-AF65-F5344CB8AC3E}">
        <p14:creationId xmlns:p14="http://schemas.microsoft.com/office/powerpoint/2010/main" val="37404995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anim calcmode="lin" valueType="num">
                                      <p:cBhvr>
                                        <p:cTn id="27" dur="1000" fill="hold"/>
                                        <p:tgtEl>
                                          <p:spTgt spid="5122"/>
                                        </p:tgtEl>
                                        <p:attrNameLst>
                                          <p:attrName>ppt_w</p:attrName>
                                        </p:attrNameLst>
                                      </p:cBhvr>
                                      <p:tavLst>
                                        <p:tav tm="0">
                                          <p:val>
                                            <p:fltVal val="0"/>
                                          </p:val>
                                        </p:tav>
                                        <p:tav tm="100000">
                                          <p:val>
                                            <p:strVal val="#ppt_w"/>
                                          </p:val>
                                        </p:tav>
                                      </p:tavLst>
                                    </p:anim>
                                    <p:anim calcmode="lin" valueType="num">
                                      <p:cBhvr>
                                        <p:cTn id="28" dur="1000" fill="hold"/>
                                        <p:tgtEl>
                                          <p:spTgt spid="5122"/>
                                        </p:tgtEl>
                                        <p:attrNameLst>
                                          <p:attrName>ppt_h</p:attrName>
                                        </p:attrNameLst>
                                      </p:cBhvr>
                                      <p:tavLst>
                                        <p:tav tm="0">
                                          <p:val>
                                            <p:fltVal val="0"/>
                                          </p:val>
                                        </p:tav>
                                        <p:tav tm="100000">
                                          <p:val>
                                            <p:strVal val="#ppt_h"/>
                                          </p:val>
                                        </p:tav>
                                      </p:tavLst>
                                    </p:anim>
                                    <p:anim calcmode="lin" valueType="num">
                                      <p:cBhvr>
                                        <p:cTn id="29" dur="1000" fill="hold"/>
                                        <p:tgtEl>
                                          <p:spTgt spid="5122"/>
                                        </p:tgtEl>
                                        <p:attrNameLst>
                                          <p:attrName>style.rotation</p:attrName>
                                        </p:attrNameLst>
                                      </p:cBhvr>
                                      <p:tavLst>
                                        <p:tav tm="0">
                                          <p:val>
                                            <p:fltVal val="90"/>
                                          </p:val>
                                        </p:tav>
                                        <p:tav tm="100000">
                                          <p:val>
                                            <p:fltVal val="0"/>
                                          </p:val>
                                        </p:tav>
                                      </p:tavLst>
                                    </p:anim>
                                    <p:animEffect transition="in" filter="fade">
                                      <p:cBhvr>
                                        <p:cTn id="3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uiExpan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8697144" cy="857250"/>
          </a:xfrm>
        </p:spPr>
        <p:txBody>
          <a:bodyPr>
            <a:noAutofit/>
          </a:bodyPr>
          <a:lstStyle/>
          <a:p>
            <a:r>
              <a:rPr lang="it-IT" sz="3600" dirty="0">
                <a:latin typeface="Ravie" panose="04040805050809020602" pitchFamily="82" charset="0"/>
              </a:rPr>
              <a:t>Seconda guerra mondiale</a:t>
            </a:r>
          </a:p>
        </p:txBody>
      </p:sp>
      <p:sp>
        <p:nvSpPr>
          <p:cNvPr id="3" name="Rettangolo 2"/>
          <p:cNvSpPr/>
          <p:nvPr/>
        </p:nvSpPr>
        <p:spPr>
          <a:xfrm>
            <a:off x="179512" y="1059582"/>
            <a:ext cx="4572000" cy="1169551"/>
          </a:xfrm>
          <a:prstGeom prst="rect">
            <a:avLst/>
          </a:prstGeom>
          <a:gradFill>
            <a:gsLst>
              <a:gs pos="2000">
                <a:schemeClr val="accent5">
                  <a:lumMod val="75000"/>
                </a:schemeClr>
              </a:gs>
              <a:gs pos="100000">
                <a:srgbClr val="FF0000"/>
              </a:gs>
            </a:gsLst>
            <a:lin ang="5400000" scaled="0"/>
          </a:gradFill>
        </p:spPr>
        <p:txBody>
          <a:bodyPr>
            <a:spAutoFit/>
          </a:bodyPr>
          <a:lstStyle/>
          <a:p>
            <a:pPr algn="just"/>
            <a:r>
              <a:rPr lang="it-IT" sz="1400" b="1" dirty="0">
                <a:latin typeface="Goudy Old Style" panose="02020502050305020303" pitchFamily="18" charset="0"/>
              </a:rPr>
              <a:t>La guerra chimica fu rivoluzionata dalla Germania nazista, la quale scoprì gli agenti nervini </a:t>
            </a:r>
            <a:r>
              <a:rPr lang="it-IT" sz="1400" b="1" dirty="0" err="1">
                <a:latin typeface="Goudy Old Style" panose="02020502050305020303" pitchFamily="18" charset="0"/>
              </a:rPr>
              <a:t>tabun</a:t>
            </a:r>
            <a:r>
              <a:rPr lang="it-IT" sz="1400" b="1" dirty="0">
                <a:latin typeface="Goudy Old Style" panose="02020502050305020303" pitchFamily="18" charset="0"/>
              </a:rPr>
              <a:t>, sarin e </a:t>
            </a:r>
            <a:r>
              <a:rPr lang="it-IT" sz="1400" b="1" dirty="0" err="1">
                <a:latin typeface="Goudy Old Style" panose="02020502050305020303" pitchFamily="18" charset="0"/>
              </a:rPr>
              <a:t>soman</a:t>
            </a:r>
            <a:r>
              <a:rPr lang="it-IT" sz="1400" b="1" dirty="0">
                <a:latin typeface="Goudy Old Style" panose="02020502050305020303" pitchFamily="18" charset="0"/>
              </a:rPr>
              <a:t>. I nazisti svilupparono e produssero grandi quantità di numerose sostanze, ma la guerra chimica non venne utilizzata da nessuna delle potenze belligeranti.</a:t>
            </a:r>
          </a:p>
        </p:txBody>
      </p:sp>
      <p:sp>
        <p:nvSpPr>
          <p:cNvPr id="5" name="Rettangolo 4"/>
          <p:cNvSpPr/>
          <p:nvPr/>
        </p:nvSpPr>
        <p:spPr>
          <a:xfrm>
            <a:off x="4932040" y="3723878"/>
            <a:ext cx="3600400" cy="954107"/>
          </a:xfrm>
          <a:prstGeom prst="rect">
            <a:avLst/>
          </a:prstGeom>
          <a:gradFill>
            <a:gsLst>
              <a:gs pos="2000">
                <a:schemeClr val="accent5">
                  <a:lumMod val="75000"/>
                </a:schemeClr>
              </a:gs>
              <a:gs pos="100000">
                <a:srgbClr val="FF0000"/>
              </a:gs>
            </a:gsLst>
            <a:lin ang="5400000" scaled="0"/>
          </a:gradFill>
        </p:spPr>
        <p:txBody>
          <a:bodyPr wrap="square">
            <a:spAutoFit/>
          </a:bodyPr>
          <a:lstStyle/>
          <a:p>
            <a:pPr algn="just"/>
            <a:r>
              <a:rPr lang="it-IT" sz="1400" b="1" dirty="0">
                <a:latin typeface="Goudy Old Style" panose="02020502050305020303" pitchFamily="18" charset="0"/>
              </a:rPr>
              <a:t>Esistono diversi tipi di agenti nervini:</a:t>
            </a:r>
          </a:p>
          <a:p>
            <a:pPr algn="just"/>
            <a:endParaRPr lang="it-IT" sz="1400" b="1" dirty="0">
              <a:latin typeface="Goudy Old Style" panose="02020502050305020303" pitchFamily="18" charset="0"/>
            </a:endParaRPr>
          </a:p>
          <a:p>
            <a:pPr marL="285750" indent="-285750" algn="just">
              <a:buFont typeface="Wingdings" panose="05000000000000000000" pitchFamily="2" charset="2"/>
              <a:buChar char="v"/>
            </a:pPr>
            <a:r>
              <a:rPr lang="it-IT" sz="1400" b="1" i="1" dirty="0">
                <a:latin typeface="Goudy Old Style" panose="02020502050305020303" pitchFamily="18" charset="0"/>
              </a:rPr>
              <a:t>Agenti della serie G;</a:t>
            </a:r>
          </a:p>
          <a:p>
            <a:pPr marL="285750" indent="-285750" algn="just">
              <a:buFont typeface="Wingdings" panose="05000000000000000000" pitchFamily="2" charset="2"/>
              <a:buChar char="v"/>
            </a:pPr>
            <a:r>
              <a:rPr lang="it-IT" sz="1400" b="1" i="1" dirty="0">
                <a:latin typeface="Goudy Old Style" panose="02020502050305020303" pitchFamily="18" charset="0"/>
              </a:rPr>
              <a:t>Agenti della serie V.</a:t>
            </a:r>
          </a:p>
        </p:txBody>
      </p:sp>
      <p:sp>
        <p:nvSpPr>
          <p:cNvPr id="7" name="Croce 6"/>
          <p:cNvSpPr/>
          <p:nvPr/>
        </p:nvSpPr>
        <p:spPr>
          <a:xfrm>
            <a:off x="5148064" y="968993"/>
            <a:ext cx="3492896" cy="2520280"/>
          </a:xfrm>
          <a:prstGeom prst="plus">
            <a:avLst>
              <a:gd name="adj" fmla="val 11257"/>
            </a:avLst>
          </a:prstGeom>
          <a:blipFill>
            <a:blip r:embed="rId2"/>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arallelogramma 7"/>
          <p:cNvSpPr/>
          <p:nvPr/>
        </p:nvSpPr>
        <p:spPr>
          <a:xfrm>
            <a:off x="484306" y="2283718"/>
            <a:ext cx="3672408" cy="2657100"/>
          </a:xfrm>
          <a:prstGeom prst="parallelogram">
            <a:avLst>
              <a:gd name="adj" fmla="val 17700"/>
            </a:avLst>
          </a:prstGeom>
          <a:blipFill>
            <a:blip r:embed="rId3"/>
            <a:stretch>
              <a:fillRect/>
            </a:stretch>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674108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35"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style.rotation</p:attrName>
                                        </p:attrNameLst>
                                      </p:cBhvr>
                                      <p:tavLst>
                                        <p:tav tm="0">
                                          <p:val>
                                            <p:fltVal val="720"/>
                                          </p:val>
                                        </p:tav>
                                        <p:tav tm="100000">
                                          <p:val>
                                            <p:fltVal val="0"/>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 calcmode="lin" valueType="num">
                                      <p:cBhvr>
                                        <p:cTn id="19" dur="2000" fill="hold"/>
                                        <p:tgtEl>
                                          <p:spTgt spid="7"/>
                                        </p:tgtEl>
                                        <p:attrNameLst>
                                          <p:attrName>ppt_w</p:attrName>
                                        </p:attrNameLst>
                                      </p:cBhvr>
                                      <p:tavLst>
                                        <p:tav tm="0">
                                          <p:val>
                                            <p:fltVal val="0"/>
                                          </p:val>
                                        </p:tav>
                                        <p:tav tm="100000">
                                          <p:val>
                                            <p:strVal val="#ppt_w"/>
                                          </p:val>
                                        </p:tav>
                                      </p:tavLst>
                                    </p:anim>
                                  </p:childTnLst>
                                </p:cTn>
                              </p:par>
                              <p:par>
                                <p:cTn id="20" presetID="3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style.rotation</p:attrName>
                                        </p:attrNameLst>
                                      </p:cBhvr>
                                      <p:tavLst>
                                        <p:tav tm="0">
                                          <p:val>
                                            <p:fltVal val="720"/>
                                          </p:val>
                                        </p:tav>
                                        <p:tav tm="100000">
                                          <p:val>
                                            <p:fltVal val="0"/>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3180" y="0"/>
            <a:ext cx="8229600" cy="857250"/>
          </a:xfrm>
        </p:spPr>
        <p:txBody>
          <a:bodyPr>
            <a:normAutofit/>
          </a:bodyPr>
          <a:lstStyle/>
          <a:p>
            <a:r>
              <a:rPr lang="it-IT" sz="3600" dirty="0">
                <a:latin typeface="Ravie" panose="04040805050809020602" pitchFamily="82" charset="0"/>
              </a:rPr>
              <a:t>Agenti della serie 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2019">
            <a:off x="4260839" y="749381"/>
            <a:ext cx="4620872" cy="34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79512" y="771550"/>
            <a:ext cx="3888432" cy="1169551"/>
          </a:xfrm>
          <a:prstGeom prst="rect">
            <a:avLst/>
          </a:prstGeom>
          <a:gradFill>
            <a:gsLst>
              <a:gs pos="2000">
                <a:schemeClr val="accent5">
                  <a:lumMod val="75000"/>
                </a:schemeClr>
              </a:gs>
              <a:gs pos="100000">
                <a:srgbClr val="FF0000"/>
              </a:gs>
            </a:gsLst>
            <a:lin ang="5400000" scaled="0"/>
          </a:gradFill>
        </p:spPr>
        <p:txBody>
          <a:bodyPr wrap="square">
            <a:spAutoFit/>
          </a:bodyPr>
          <a:lstStyle/>
          <a:p>
            <a:pPr algn="just"/>
            <a:r>
              <a:rPr lang="it-IT" sz="1400" b="1" dirty="0">
                <a:latin typeface="Goudy Old Style" panose="02020502050305020303" pitchFamily="18" charset="0"/>
              </a:rPr>
              <a:t>La molecola del </a:t>
            </a:r>
            <a:r>
              <a:rPr lang="it-IT" sz="1400" b="1" dirty="0" err="1">
                <a:latin typeface="Goudy Old Style" panose="02020502050305020303" pitchFamily="18" charset="0"/>
              </a:rPr>
              <a:t>tabun</a:t>
            </a:r>
            <a:r>
              <a:rPr lang="it-IT" sz="1400" b="1" dirty="0">
                <a:latin typeface="Goudy Old Style" panose="02020502050305020303" pitchFamily="18" charset="0"/>
              </a:rPr>
              <a:t> venne scoperta dal chimico tedesco Gerhard </a:t>
            </a:r>
            <a:r>
              <a:rPr lang="it-IT" sz="1400" b="1" dirty="0" err="1">
                <a:latin typeface="Goudy Old Style" panose="02020502050305020303" pitchFamily="18" charset="0"/>
              </a:rPr>
              <a:t>Schrader</a:t>
            </a:r>
            <a:r>
              <a:rPr lang="it-IT" sz="1400" b="1" dirty="0">
                <a:latin typeface="Goudy Old Style" panose="02020502050305020303" pitchFamily="18" charset="0"/>
              </a:rPr>
              <a:t> nel 1936, come pesticida per l'azienda tedesca I.G. </a:t>
            </a:r>
            <a:r>
              <a:rPr lang="it-IT" sz="1400" b="1" dirty="0" err="1">
                <a:latin typeface="Goudy Old Style" panose="02020502050305020303" pitchFamily="18" charset="0"/>
              </a:rPr>
              <a:t>Farben</a:t>
            </a:r>
            <a:r>
              <a:rPr lang="it-IT" sz="1400" b="1" dirty="0">
                <a:latin typeface="Goudy Old Style" panose="02020502050305020303" pitchFamily="18" charset="0"/>
              </a:rPr>
              <a:t> (</a:t>
            </a:r>
            <a:r>
              <a:rPr lang="it-IT" sz="1400" dirty="0">
                <a:latin typeface="Goudy Old Style" panose="02020502050305020303" pitchFamily="18" charset="0"/>
              </a:rPr>
              <a:t>Leverkusen). Dal 1942 venne prodotto industrialmente e utilizzato dalla </a:t>
            </a:r>
            <a:r>
              <a:rPr lang="it-IT" sz="1400" dirty="0" err="1">
                <a:latin typeface="Goudy Old Style" panose="02020502050305020303" pitchFamily="18" charset="0"/>
              </a:rPr>
              <a:t>Wehrmacht</a:t>
            </a:r>
            <a:r>
              <a:rPr lang="it-IT" sz="1400" dirty="0">
                <a:latin typeface="Goudy Old Style" panose="02020502050305020303" pitchFamily="18" charset="0"/>
              </a:rPr>
              <a:t> in bombe e</a:t>
            </a:r>
            <a:r>
              <a:rPr lang="it-IT" sz="1400" b="1" dirty="0">
                <a:latin typeface="Goudy Old Style" panose="02020502050305020303" pitchFamily="18" charset="0"/>
              </a:rPr>
              <a:t> granate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99901"/>
            <a:ext cx="3915428"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95001" y="3783711"/>
            <a:ext cx="4572000" cy="1169551"/>
          </a:xfrm>
          <a:prstGeom prst="rect">
            <a:avLst/>
          </a:prstGeom>
          <a:gradFill>
            <a:gsLst>
              <a:gs pos="2000">
                <a:schemeClr val="accent5">
                  <a:lumMod val="75000"/>
                </a:schemeClr>
              </a:gs>
              <a:gs pos="100000">
                <a:srgbClr val="FF0000"/>
              </a:gs>
            </a:gsLst>
            <a:lin ang="5400000" scaled="0"/>
          </a:gradFill>
        </p:spPr>
        <p:txBody>
          <a:bodyPr>
            <a:spAutoFit/>
          </a:bodyPr>
          <a:lstStyle/>
          <a:p>
            <a:pPr algn="just"/>
            <a:r>
              <a:rPr lang="it-IT" sz="1400" b="1" dirty="0">
                <a:latin typeface="Goudy Old Style" panose="02020502050305020303" pitchFamily="18" charset="0"/>
              </a:rPr>
              <a:t>La sintesi del </a:t>
            </a:r>
            <a:r>
              <a:rPr lang="it-IT" sz="1400" b="1" dirty="0" err="1">
                <a:latin typeface="Goudy Old Style" panose="02020502050305020303" pitchFamily="18" charset="0"/>
              </a:rPr>
              <a:t>tabun</a:t>
            </a:r>
            <a:r>
              <a:rPr lang="it-IT" sz="1400" b="1" dirty="0">
                <a:latin typeface="Goudy Old Style" panose="02020502050305020303" pitchFamily="18" charset="0"/>
              </a:rPr>
              <a:t> comprende una prima reazione tra la </a:t>
            </a:r>
            <a:r>
              <a:rPr lang="it-IT" sz="1400" b="1" dirty="0" err="1">
                <a:latin typeface="Goudy Old Style" panose="02020502050305020303" pitchFamily="18" charset="0"/>
              </a:rPr>
              <a:t>dimetilammina</a:t>
            </a:r>
            <a:r>
              <a:rPr lang="it-IT" sz="1400" b="1" dirty="0">
                <a:latin typeface="Goudy Old Style" panose="02020502050305020303" pitchFamily="18" charset="0"/>
              </a:rPr>
              <a:t> con un eccesso di cloruro di fosforile in cui un atomo di cloro viene sostituito dal gruppo (CH3)2N-. Quest’ultimo viene fatto reagire con cianuro di sodio ed etanolo in </a:t>
            </a:r>
            <a:r>
              <a:rPr lang="it-IT" sz="1400" b="1" dirty="0" err="1">
                <a:latin typeface="Goudy Old Style" panose="02020502050305020303" pitchFamily="18" charset="0"/>
              </a:rPr>
              <a:t>clorobenzene</a:t>
            </a:r>
            <a:r>
              <a:rPr lang="it-IT" sz="1400" b="1" dirty="0">
                <a:latin typeface="Goudy Old Style" panose="02020502050305020303" pitchFamily="18" charset="0"/>
              </a:rPr>
              <a:t> dà il </a:t>
            </a:r>
            <a:r>
              <a:rPr lang="it-IT" sz="1400" b="1" dirty="0" err="1">
                <a:latin typeface="Goudy Old Style" panose="02020502050305020303" pitchFamily="18" charset="0"/>
              </a:rPr>
              <a:t>tabun</a:t>
            </a:r>
            <a:r>
              <a:rPr lang="it-IT" sz="1400" b="1" dirty="0">
                <a:latin typeface="Goudy Old Style" panose="02020502050305020303" pitchFamily="18" charset="0"/>
              </a:rPr>
              <a:t>.</a:t>
            </a:r>
          </a:p>
        </p:txBody>
      </p:sp>
    </p:spTree>
    <p:extLst>
      <p:ext uri="{BB962C8B-B14F-4D97-AF65-F5344CB8AC3E}">
        <p14:creationId xmlns:p14="http://schemas.microsoft.com/office/powerpoint/2010/main" val="13589118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21" presetClass="entr" presetSubtype="3"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heel(3)">
                                      <p:cBhvr>
                                        <p:cTn id="19" dur="2000"/>
                                        <p:tgtEl>
                                          <p:spTgt spid="4098"/>
                                        </p:tgtEl>
                                      </p:cBhvr>
                                    </p:animEffect>
                                  </p:childTnLst>
                                </p:cTn>
                              </p:par>
                              <p:par>
                                <p:cTn id="20" presetID="22" presetClass="entr" presetSubtype="8"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ipe(left)">
                                      <p:cBhvr>
                                        <p:cTn id="22" dur="500"/>
                                        <p:tgtEl>
                                          <p:spTgt spid="409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74848" y="0"/>
            <a:ext cx="8229600" cy="857250"/>
          </a:xfrm>
        </p:spPr>
        <p:txBody>
          <a:bodyPr>
            <a:normAutofit/>
          </a:bodyPr>
          <a:lstStyle/>
          <a:p>
            <a:r>
              <a:rPr lang="it-IT" sz="3600" dirty="0">
                <a:latin typeface="Ravie" panose="04040805050809020602" pitchFamily="82" charset="0"/>
              </a:rPr>
              <a:t>Agenti della serie V</a:t>
            </a:r>
          </a:p>
        </p:txBody>
      </p:sp>
      <p:sp>
        <p:nvSpPr>
          <p:cNvPr id="3" name="Rettangolo 2"/>
          <p:cNvSpPr/>
          <p:nvPr/>
        </p:nvSpPr>
        <p:spPr>
          <a:xfrm>
            <a:off x="233575" y="915566"/>
            <a:ext cx="5006515" cy="1169551"/>
          </a:xfrm>
          <a:prstGeom prst="rect">
            <a:avLst/>
          </a:prstGeom>
          <a:gradFill>
            <a:gsLst>
              <a:gs pos="2000">
                <a:schemeClr val="accent5">
                  <a:lumMod val="75000"/>
                </a:schemeClr>
              </a:gs>
              <a:gs pos="100000">
                <a:srgbClr val="FF0000"/>
              </a:gs>
            </a:gsLst>
            <a:lin ang="5400000" scaled="0"/>
          </a:gradFill>
        </p:spPr>
        <p:txBody>
          <a:bodyPr wrap="square">
            <a:spAutoFit/>
          </a:bodyPr>
          <a:lstStyle/>
          <a:p>
            <a:pPr algn="just"/>
            <a:r>
              <a:rPr lang="it-IT" sz="1400" b="1" dirty="0">
                <a:latin typeface="Goudy Old Style" panose="02020502050305020303" pitchFamily="18" charset="0"/>
              </a:rPr>
              <a:t>Il VX è un agente nervino utilizzato come arma chimica. È stato classificato dalla Nazioni Unite come arma di distruzione di massa e la sua produzione e approvvigionamento è stata posta al bando con la convenzione sulle armi chimiche del 1993.</a:t>
            </a:r>
          </a:p>
          <a:p>
            <a:pPr algn="just"/>
            <a:endParaRPr lang="it-IT" sz="1400" b="1" dirty="0">
              <a:latin typeface="Goudy Old Style" panose="02020502050305020303" pitchFamily="18" charset="0"/>
            </a:endParaRPr>
          </a:p>
        </p:txBody>
      </p:sp>
      <p:sp>
        <p:nvSpPr>
          <p:cNvPr id="5" name="Rettangolo 4"/>
          <p:cNvSpPr/>
          <p:nvPr/>
        </p:nvSpPr>
        <p:spPr>
          <a:xfrm>
            <a:off x="5220072" y="3003798"/>
            <a:ext cx="3384376" cy="1600438"/>
          </a:xfrm>
          <a:prstGeom prst="rect">
            <a:avLst/>
          </a:prstGeom>
          <a:gradFill>
            <a:gsLst>
              <a:gs pos="2000">
                <a:schemeClr val="accent5">
                  <a:lumMod val="75000"/>
                </a:schemeClr>
              </a:gs>
              <a:gs pos="100000">
                <a:srgbClr val="FF0000"/>
              </a:gs>
            </a:gsLst>
            <a:lin ang="5400000" scaled="0"/>
          </a:gradFill>
        </p:spPr>
        <p:txBody>
          <a:bodyPr wrap="square">
            <a:spAutoFit/>
          </a:bodyPr>
          <a:lstStyle/>
          <a:p>
            <a:pPr lvl="0" algn="just"/>
            <a:r>
              <a:rPr lang="it-IT" sz="1400" b="1" dirty="0">
                <a:solidFill>
                  <a:prstClr val="black"/>
                </a:solidFill>
                <a:latin typeface="Goudy Old Style" panose="02020502050305020303" pitchFamily="18" charset="0"/>
              </a:rPr>
              <a:t>Si presenta come un liquido incolore, o con colorazione tendente al giallo paglierino, inodore e di consistenza oleosa. Oltre a essere l'agente nervino più tossico è dotato anche di una certa persistenza nel suolo, 2-6 giorni che possono prolungarsi anche a un mese in condizioni di tempo freddo.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100" y="515903"/>
            <a:ext cx="4032448" cy="258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75" y="2571750"/>
            <a:ext cx="4752528"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5632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3"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
                                        <p:tgtEl>
                                          <p:spTgt spid="3"/>
                                        </p:tgtEl>
                                      </p:cBhvr>
                                    </p:animEffect>
                                    <p:anim calcmode="lin" valueType="num">
                                      <p:cBhvr>
                                        <p:cTn id="11" dur="400" fill="hold"/>
                                        <p:tgtEl>
                                          <p:spTgt spid="3"/>
                                        </p:tgtEl>
                                        <p:attrNameLst>
                                          <p:attrName>ppt_x</p:attrName>
                                        </p:attrNameLst>
                                      </p:cBhvr>
                                      <p:tavLst>
                                        <p:tav tm="0">
                                          <p:val>
                                            <p:strVal val="#ppt_x"/>
                                          </p:val>
                                        </p:tav>
                                        <p:tav tm="100000">
                                          <p:val>
                                            <p:strVal val="#ppt_x"/>
                                          </p:val>
                                        </p:tav>
                                      </p:tavLst>
                                    </p:anim>
                                    <p:anim calcmode="lin" valueType="num">
                                      <p:cBhvr>
                                        <p:cTn id="12" dur="400" fill="hold"/>
                                        <p:tgtEl>
                                          <p:spTgt spid="3"/>
                                        </p:tgtEl>
                                        <p:attrNameLst>
                                          <p:attrName>ppt_y</p:attrName>
                                        </p:attrNameLst>
                                      </p:cBhvr>
                                      <p:tavLst>
                                        <p:tav tm="0">
                                          <p:val>
                                            <p:strVal val="#ppt_y+0.31"/>
                                          </p:val>
                                        </p:tav>
                                        <p:tav tm="100000">
                                          <p:val>
                                            <p:strVal val="#ppt_y+0.31"/>
                                          </p:val>
                                        </p:tav>
                                      </p:tavLst>
                                    </p:anim>
                                    <p:anim calcmode="lin" valueType="num">
                                      <p:cBhvr>
                                        <p:cTn id="13"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5" presetID="4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
                                        <p:tgtEl>
                                          <p:spTgt spid="5"/>
                                        </p:tgtEl>
                                      </p:cBhvr>
                                    </p:animEffect>
                                    <p:anim calcmode="lin" valueType="num">
                                      <p:cBhvr>
                                        <p:cTn id="18" dur="400" fill="hold"/>
                                        <p:tgtEl>
                                          <p:spTgt spid="5"/>
                                        </p:tgtEl>
                                        <p:attrNameLst>
                                          <p:attrName>ppt_x</p:attrName>
                                        </p:attrNameLst>
                                      </p:cBhvr>
                                      <p:tavLst>
                                        <p:tav tm="0">
                                          <p:val>
                                            <p:strVal val="#ppt_x"/>
                                          </p:val>
                                        </p:tav>
                                        <p:tav tm="100000">
                                          <p:val>
                                            <p:strVal val="#ppt_x"/>
                                          </p:val>
                                        </p:tav>
                                      </p:tavLst>
                                    </p:anim>
                                    <p:anim calcmode="lin" valueType="num">
                                      <p:cBhvr>
                                        <p:cTn id="19" dur="400" fill="hold"/>
                                        <p:tgtEl>
                                          <p:spTgt spid="5"/>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fade">
                                      <p:cBhvr>
                                        <p:cTn id="24" dur="1000"/>
                                        <p:tgtEl>
                                          <p:spTgt spid="5123"/>
                                        </p:tgtEl>
                                      </p:cBhvr>
                                    </p:animEffect>
                                    <p:anim calcmode="lin" valueType="num">
                                      <p:cBhvr>
                                        <p:cTn id="25" dur="1000" fill="hold"/>
                                        <p:tgtEl>
                                          <p:spTgt spid="5123"/>
                                        </p:tgtEl>
                                        <p:attrNameLst>
                                          <p:attrName>ppt_x</p:attrName>
                                        </p:attrNameLst>
                                      </p:cBhvr>
                                      <p:tavLst>
                                        <p:tav tm="0">
                                          <p:val>
                                            <p:strVal val="#ppt_x"/>
                                          </p:val>
                                        </p:tav>
                                        <p:tav tm="100000">
                                          <p:val>
                                            <p:strVal val="#ppt_x"/>
                                          </p:val>
                                        </p:tav>
                                      </p:tavLst>
                                    </p:anim>
                                    <p:anim calcmode="lin" valueType="num">
                                      <p:cBhvr>
                                        <p:cTn id="26" dur="1000" fill="hold"/>
                                        <p:tgtEl>
                                          <p:spTgt spid="5123"/>
                                        </p:tgtEl>
                                        <p:attrNameLst>
                                          <p:attrName>ppt_y</p:attrName>
                                        </p:attrNameLst>
                                      </p:cBhvr>
                                      <p:tavLst>
                                        <p:tav tm="0">
                                          <p:val>
                                            <p:strVal val="#ppt_y+.1"/>
                                          </p:val>
                                        </p:tav>
                                        <p:tav tm="100000">
                                          <p:val>
                                            <p:strVal val="#ppt_y"/>
                                          </p:val>
                                        </p:tav>
                                      </p:tavLst>
                                    </p:anim>
                                  </p:childTnLst>
                                </p:cTn>
                              </p:par>
                              <p:par>
                                <p:cTn id="27" presetID="31"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p:cTn id="29" dur="1000" fill="hold"/>
                                        <p:tgtEl>
                                          <p:spTgt spid="5122"/>
                                        </p:tgtEl>
                                        <p:attrNameLst>
                                          <p:attrName>ppt_w</p:attrName>
                                        </p:attrNameLst>
                                      </p:cBhvr>
                                      <p:tavLst>
                                        <p:tav tm="0">
                                          <p:val>
                                            <p:fltVal val="0"/>
                                          </p:val>
                                        </p:tav>
                                        <p:tav tm="100000">
                                          <p:val>
                                            <p:strVal val="#ppt_w"/>
                                          </p:val>
                                        </p:tav>
                                      </p:tavLst>
                                    </p:anim>
                                    <p:anim calcmode="lin" valueType="num">
                                      <p:cBhvr>
                                        <p:cTn id="30" dur="1000" fill="hold"/>
                                        <p:tgtEl>
                                          <p:spTgt spid="5122"/>
                                        </p:tgtEl>
                                        <p:attrNameLst>
                                          <p:attrName>ppt_h</p:attrName>
                                        </p:attrNameLst>
                                      </p:cBhvr>
                                      <p:tavLst>
                                        <p:tav tm="0">
                                          <p:val>
                                            <p:fltVal val="0"/>
                                          </p:val>
                                        </p:tav>
                                        <p:tav tm="100000">
                                          <p:val>
                                            <p:strVal val="#ppt_h"/>
                                          </p:val>
                                        </p:tav>
                                      </p:tavLst>
                                    </p:anim>
                                    <p:anim calcmode="lin" valueType="num">
                                      <p:cBhvr>
                                        <p:cTn id="31" dur="1000" fill="hold"/>
                                        <p:tgtEl>
                                          <p:spTgt spid="5122"/>
                                        </p:tgtEl>
                                        <p:attrNameLst>
                                          <p:attrName>style.rotation</p:attrName>
                                        </p:attrNameLst>
                                      </p:cBhvr>
                                      <p:tavLst>
                                        <p:tav tm="0">
                                          <p:val>
                                            <p:fltVal val="90"/>
                                          </p:val>
                                        </p:tav>
                                        <p:tav tm="100000">
                                          <p:val>
                                            <p:fltVal val="0"/>
                                          </p:val>
                                        </p:tav>
                                      </p:tavLst>
                                    </p:anim>
                                    <p:animEffect transition="in" filter="fade">
                                      <p:cBhvr>
                                        <p:cTn id="3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2536" y="123478"/>
            <a:ext cx="9586726" cy="857250"/>
          </a:xfrm>
        </p:spPr>
        <p:txBody>
          <a:bodyPr>
            <a:normAutofit fontScale="90000"/>
          </a:bodyPr>
          <a:lstStyle/>
          <a:p>
            <a:r>
              <a:rPr lang="it-IT" sz="3600" dirty="0">
                <a:latin typeface="Ravie" panose="04040805050809020602" pitchFamily="82" charset="0"/>
              </a:rPr>
              <a:t>Cosa sta accadendo in Ucraina?</a:t>
            </a:r>
          </a:p>
        </p:txBody>
      </p:sp>
      <p:graphicFrame>
        <p:nvGraphicFramePr>
          <p:cNvPr id="4" name="Diagramma 3"/>
          <p:cNvGraphicFramePr/>
          <p:nvPr>
            <p:extLst>
              <p:ext uri="{D42A27DB-BD31-4B8C-83A1-F6EECF244321}">
                <p14:modId xmlns:p14="http://schemas.microsoft.com/office/powerpoint/2010/main" val="451385646"/>
              </p:ext>
            </p:extLst>
          </p:nvPr>
        </p:nvGraphicFramePr>
        <p:xfrm>
          <a:off x="1331640" y="84355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9840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ttangolo 1"/>
          <p:cNvSpPr/>
          <p:nvPr/>
        </p:nvSpPr>
        <p:spPr>
          <a:xfrm>
            <a:off x="1331640" y="1131590"/>
            <a:ext cx="6696744" cy="2308324"/>
          </a:xfrm>
          <a:prstGeom prst="rect">
            <a:avLst/>
          </a:prstGeom>
          <a:solidFill>
            <a:schemeClr val="bg1">
              <a:alpha val="38000"/>
            </a:schemeClr>
          </a:solidFill>
        </p:spPr>
        <p:txBody>
          <a:bodyPr wrap="square">
            <a:spAutoFit/>
          </a:bodyPr>
          <a:lstStyle/>
          <a:p>
            <a:pPr algn="ctr"/>
            <a:r>
              <a:rPr lang="it-IT" sz="3600" dirty="0">
                <a:latin typeface="Broadway" panose="04040905080B02020502" pitchFamily="82" charset="0"/>
              </a:rPr>
              <a:t>“Se muore, è biologia, se scoppia, è chimica, se non funziona, è fisica.”</a:t>
            </a:r>
          </a:p>
          <a:p>
            <a:pPr algn="ctr"/>
            <a:r>
              <a:rPr lang="it-IT" sz="3600" dirty="0">
                <a:latin typeface="Broadway" panose="04040905080B02020502" pitchFamily="82" charset="0"/>
              </a:rPr>
              <a:t>JOHN WILKES</a:t>
            </a:r>
          </a:p>
        </p:txBody>
      </p:sp>
    </p:spTree>
    <p:extLst>
      <p:ext uri="{BB962C8B-B14F-4D97-AF65-F5344CB8AC3E}">
        <p14:creationId xmlns:p14="http://schemas.microsoft.com/office/powerpoint/2010/main" val="3126424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Freeform 4"/>
          <p:cNvSpPr/>
          <p:nvPr/>
        </p:nvSpPr>
        <p:spPr>
          <a:xfrm>
            <a:off x="-14733" y="-2187309"/>
            <a:ext cx="9158733" cy="9158733"/>
          </a:xfrm>
          <a:custGeom>
            <a:avLst/>
            <a:gdLst/>
            <a:ahLst/>
            <a:cxnLst/>
            <a:rect l="l" t="t" r="r" b="b"/>
            <a:pathLst>
              <a:path w="18317466" h="18317466">
                <a:moveTo>
                  <a:pt x="0" y="0"/>
                </a:moveTo>
                <a:lnTo>
                  <a:pt x="18317466" y="0"/>
                </a:lnTo>
                <a:lnTo>
                  <a:pt x="18317466" y="18317467"/>
                </a:lnTo>
                <a:lnTo>
                  <a:pt x="0" y="183174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a:off x="0" y="-1881128"/>
            <a:ext cx="9209824" cy="8841431"/>
          </a:xfrm>
          <a:custGeom>
            <a:avLst/>
            <a:gdLst/>
            <a:ahLst/>
            <a:cxnLst/>
            <a:rect l="l" t="t" r="r" b="b"/>
            <a:pathLst>
              <a:path w="18419647" h="17682861">
                <a:moveTo>
                  <a:pt x="0" y="0"/>
                </a:moveTo>
                <a:lnTo>
                  <a:pt x="18419647" y="0"/>
                </a:lnTo>
                <a:lnTo>
                  <a:pt x="18419647" y="17682861"/>
                </a:lnTo>
                <a:lnTo>
                  <a:pt x="0" y="17682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4" name="Freeform 4"/>
          <p:cNvSpPr/>
          <p:nvPr/>
        </p:nvSpPr>
        <p:spPr>
          <a:xfrm>
            <a:off x="-65533" y="-2199472"/>
            <a:ext cx="9158733" cy="9158733"/>
          </a:xfrm>
          <a:custGeom>
            <a:avLst/>
            <a:gdLst/>
            <a:ahLst/>
            <a:cxnLst/>
            <a:rect l="l" t="t" r="r" b="b"/>
            <a:pathLst>
              <a:path w="18317466" h="18317466">
                <a:moveTo>
                  <a:pt x="0" y="0"/>
                </a:moveTo>
                <a:lnTo>
                  <a:pt x="18317466" y="0"/>
                </a:lnTo>
                <a:lnTo>
                  <a:pt x="18317466" y="18317467"/>
                </a:lnTo>
                <a:lnTo>
                  <a:pt x="0" y="183174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2" name="AutoShape 2"/>
          <p:cNvSpPr/>
          <p:nvPr/>
        </p:nvSpPr>
        <p:spPr>
          <a:xfrm rot="-10800000">
            <a:off x="0" y="647256"/>
            <a:ext cx="9144000" cy="0"/>
          </a:xfrm>
          <a:prstGeom prst="line">
            <a:avLst/>
          </a:prstGeom>
          <a:ln w="9525" cap="flat">
            <a:solidFill>
              <a:srgbClr val="000000">
                <a:alpha val="60000"/>
              </a:srgbClr>
            </a:solidFill>
            <a:prstDash val="solid"/>
            <a:headEnd type="none" w="sm" len="sm"/>
            <a:tailEnd type="none" w="sm" len="sm"/>
          </a:ln>
        </p:spPr>
        <p:txBody>
          <a:bodyPr/>
          <a:lstStyle/>
          <a:p>
            <a:endParaRPr lang="it-IT"/>
          </a:p>
        </p:txBody>
      </p:sp>
      <p:sp>
        <p:nvSpPr>
          <p:cNvPr id="8" name="Rectangle 3"/>
          <p:cNvSpPr>
            <a:spLocks noChangeArrowheads="1"/>
          </p:cNvSpPr>
          <p:nvPr/>
        </p:nvSpPr>
        <p:spPr bwMode="auto">
          <a:xfrm>
            <a:off x="4139952" y="1347614"/>
            <a:ext cx="4392488" cy="1600438"/>
          </a:xfrm>
          <a:prstGeom prst="rect">
            <a:avLst/>
          </a:prstGeom>
          <a:solidFill>
            <a:schemeClr val="accent4">
              <a:lumMod val="40000"/>
              <a:lumOff val="60000"/>
              <a:alpha val="7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marR="0" lvl="0" indent="-28575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pPr>
            <a:r>
              <a:rPr lang="it-IT" altLang="it-IT" sz="1400" i="1" dirty="0">
                <a:latin typeface="Franklin Gothic Heavy" panose="020B0903020102020204" pitchFamily="34" charset="0"/>
              </a:rPr>
              <a:t>«C</a:t>
            </a:r>
            <a:r>
              <a:rPr kumimoji="0" lang="it-IT" altLang="it-IT" sz="1400" i="1" u="none" strike="noStrike" cap="none" normalizeH="0" baseline="0" dirty="0">
                <a:ln>
                  <a:noFill/>
                </a:ln>
                <a:effectLst/>
                <a:latin typeface="Franklin Gothic Heavy" panose="020B0903020102020204" pitchFamily="34" charset="0"/>
              </a:rPr>
              <a:t>osa impedisce a una macchina di attuare l’azione più drastica (uccidere un gruppo di uomini</a:t>
            </a:r>
            <a:r>
              <a:rPr kumimoji="0" lang="it-IT" altLang="it-IT" sz="1400" i="1" u="none" strike="noStrike" cap="none" normalizeH="0" dirty="0">
                <a:ln>
                  <a:noFill/>
                </a:ln>
                <a:effectLst/>
                <a:latin typeface="Franklin Gothic Heavy" panose="020B0903020102020204" pitchFamily="34" charset="0"/>
              </a:rPr>
              <a:t> o</a:t>
            </a:r>
            <a:r>
              <a:rPr kumimoji="0" lang="it-IT" altLang="it-IT" sz="1400" i="1" u="none" strike="noStrike" cap="none" normalizeH="0" baseline="0" dirty="0">
                <a:ln>
                  <a:noFill/>
                </a:ln>
                <a:effectLst/>
                <a:latin typeface="Franklin Gothic Heavy" panose="020B0903020102020204" pitchFamily="34" charset="0"/>
              </a:rPr>
              <a:t> scatenare una guerra) anche in una condizione ambigua?».</a:t>
            </a:r>
          </a:p>
          <a:p>
            <a:pPr marL="285750" marR="0" lvl="0" indent="-28575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pPr>
            <a:r>
              <a:rPr lang="it-IT" altLang="it-IT" sz="1400" i="1" dirty="0">
                <a:latin typeface="Franklin Gothic Heavy" panose="020B0903020102020204" pitchFamily="34" charset="0"/>
              </a:rPr>
              <a:t>«E nel caso in cui simili robot sbagliassero, causando danni e perdita di vite umane, di chi sarebbe la responsabilità?».</a:t>
            </a:r>
          </a:p>
        </p:txBody>
      </p:sp>
      <p:sp>
        <p:nvSpPr>
          <p:cNvPr id="11" name="Rettangolo 10"/>
          <p:cNvSpPr/>
          <p:nvPr/>
        </p:nvSpPr>
        <p:spPr>
          <a:xfrm>
            <a:off x="538395" y="3219822"/>
            <a:ext cx="5166320" cy="1077218"/>
          </a:xfrm>
          <a:prstGeom prst="rect">
            <a:avLst/>
          </a:prstGeom>
          <a:solidFill>
            <a:schemeClr val="accent4">
              <a:lumMod val="40000"/>
              <a:lumOff val="60000"/>
              <a:alpha val="70000"/>
            </a:schemeClr>
          </a:solidFill>
        </p:spPr>
        <p:txBody>
          <a:bodyPr wrap="square">
            <a:spAutoFit/>
          </a:bodyPr>
          <a:lstStyle/>
          <a:p>
            <a:pPr algn="ctr"/>
            <a:r>
              <a:rPr lang="it-IT" sz="1600" dirty="0">
                <a:latin typeface="Franklin Gothic Heavy" panose="020B0903020102020204" pitchFamily="34" charset="0"/>
              </a:rPr>
              <a:t>Molte scoperte scientifiche rivelatesi successivamente essenziali per l’avanzamento della tecnologia e della conoscenza umana, sono nate dalla necessità di nuovi strumenti bellici.</a:t>
            </a:r>
          </a:p>
        </p:txBody>
      </p:sp>
      <p:sp>
        <p:nvSpPr>
          <p:cNvPr id="9" name="CasellaDiTesto 8"/>
          <p:cNvSpPr txBox="1"/>
          <p:nvPr/>
        </p:nvSpPr>
        <p:spPr>
          <a:xfrm>
            <a:off x="254720" y="339502"/>
            <a:ext cx="3657104" cy="1200329"/>
          </a:xfrm>
          <a:prstGeom prst="rect">
            <a:avLst/>
          </a:prstGeom>
          <a:solidFill>
            <a:schemeClr val="accent4">
              <a:lumMod val="40000"/>
              <a:lumOff val="60000"/>
              <a:alpha val="70000"/>
            </a:schemeClr>
          </a:solidFill>
        </p:spPr>
        <p:txBody>
          <a:bodyPr wrap="square" rtlCol="0">
            <a:spAutoFit/>
          </a:bodyPr>
          <a:lstStyle/>
          <a:p>
            <a:pPr algn="ctr"/>
            <a:r>
              <a:rPr lang="it-IT" sz="3600" dirty="0">
                <a:latin typeface="Franklin Gothic Heavy" panose="020B0903020102020204" pitchFamily="34" charset="0"/>
              </a:rPr>
              <a:t>La Scienza è neutrale?</a:t>
            </a:r>
          </a:p>
        </p:txBody>
      </p:sp>
    </p:spTree>
    <p:extLst>
      <p:ext uri="{BB962C8B-B14F-4D97-AF65-F5344CB8AC3E}">
        <p14:creationId xmlns:p14="http://schemas.microsoft.com/office/powerpoint/2010/main" val="790732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grpSp>
        <p:nvGrpSpPr>
          <p:cNvPr id="16" name="Gruppo 15"/>
          <p:cNvGrpSpPr/>
          <p:nvPr/>
        </p:nvGrpSpPr>
        <p:grpSpPr>
          <a:xfrm>
            <a:off x="-3260665" y="-92546"/>
            <a:ext cx="9154428" cy="922579"/>
            <a:chOff x="-3260665" y="-92546"/>
            <a:chExt cx="9154428" cy="922579"/>
          </a:xfrm>
          <a:gradFill>
            <a:gsLst>
              <a:gs pos="0">
                <a:srgbClr val="FFFF00"/>
              </a:gs>
              <a:gs pos="100000">
                <a:srgbClr val="E55D09">
                  <a:lumMod val="100000"/>
                </a:srgbClr>
              </a:gs>
            </a:gsLst>
            <a:lin ang="5400000" scaled="0"/>
          </a:gradFill>
        </p:grpSpPr>
        <p:sp>
          <p:nvSpPr>
            <p:cNvPr id="13" name="Rettangolo arrotondato 12"/>
            <p:cNvSpPr/>
            <p:nvPr/>
          </p:nvSpPr>
          <p:spPr>
            <a:xfrm>
              <a:off x="-3260665" y="-92546"/>
              <a:ext cx="9154428" cy="9225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51520" y="81634"/>
              <a:ext cx="4572000" cy="738664"/>
            </a:xfrm>
            <a:prstGeom prst="rect">
              <a:avLst/>
            </a:prstGeom>
            <a:grpFill/>
            <a:ln>
              <a:noFill/>
            </a:ln>
          </p:spPr>
          <p:txBody>
            <a:bodyPr>
              <a:spAutoFit/>
            </a:bodyPr>
            <a:lstStyle/>
            <a:p>
              <a:r>
                <a:rPr lang="it-IT" sz="1400" dirty="0">
                  <a:hlinkClick r:id="rId2"/>
                </a:rPr>
                <a:t>https://it.wikipedia.org/wiki/Guerra_chimica#:~:text=La%20guerra%20chimica%20%C3%A8%20un,centri%20di%20rifornimento%20del%20nemico</a:t>
              </a:r>
              <a:r>
                <a:rPr lang="it-IT" sz="1400" dirty="0"/>
                <a:t>). </a:t>
              </a:r>
            </a:p>
          </p:txBody>
        </p:sp>
      </p:grpSp>
      <p:grpSp>
        <p:nvGrpSpPr>
          <p:cNvPr id="17" name="Gruppo 16"/>
          <p:cNvGrpSpPr/>
          <p:nvPr/>
        </p:nvGrpSpPr>
        <p:grpSpPr>
          <a:xfrm>
            <a:off x="-3922209" y="830032"/>
            <a:ext cx="9289032" cy="720080"/>
            <a:chOff x="-3922209" y="830032"/>
            <a:chExt cx="9289032" cy="720080"/>
          </a:xfrm>
          <a:gradFill>
            <a:gsLst>
              <a:gs pos="0">
                <a:srgbClr val="FFFF00"/>
              </a:gs>
              <a:gs pos="100000">
                <a:srgbClr val="E55D09">
                  <a:lumMod val="100000"/>
                </a:srgbClr>
              </a:gs>
            </a:gsLst>
            <a:lin ang="5400000" scaled="0"/>
          </a:gradFill>
        </p:grpSpPr>
        <p:sp>
          <p:nvSpPr>
            <p:cNvPr id="7" name="Rettangolo arrotondato 6"/>
            <p:cNvSpPr/>
            <p:nvPr/>
          </p:nvSpPr>
          <p:spPr>
            <a:xfrm>
              <a:off x="-3922209" y="830032"/>
              <a:ext cx="9289032" cy="72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251520" y="998403"/>
              <a:ext cx="4572000" cy="307777"/>
            </a:xfrm>
            <a:prstGeom prst="rect">
              <a:avLst/>
            </a:prstGeom>
            <a:grpFill/>
            <a:ln>
              <a:noFill/>
            </a:ln>
          </p:spPr>
          <p:txBody>
            <a:bodyPr>
              <a:spAutoFit/>
            </a:bodyPr>
            <a:lstStyle/>
            <a:p>
              <a:r>
                <a:rPr lang="it-IT" sz="1400" dirty="0">
                  <a:hlinkClick r:id="rId3"/>
                </a:rPr>
                <a:t>https://www.armiespy.com/armi-chimiche-storia-medioevo/</a:t>
              </a:r>
              <a:r>
                <a:rPr lang="it-IT" sz="1400" dirty="0"/>
                <a:t> </a:t>
              </a:r>
            </a:p>
          </p:txBody>
        </p:sp>
      </p:grpSp>
      <p:grpSp>
        <p:nvGrpSpPr>
          <p:cNvPr id="18" name="Gruppo 17"/>
          <p:cNvGrpSpPr/>
          <p:nvPr/>
        </p:nvGrpSpPr>
        <p:grpSpPr>
          <a:xfrm>
            <a:off x="-3264937" y="1550112"/>
            <a:ext cx="9154428" cy="745917"/>
            <a:chOff x="-3264937" y="1550112"/>
            <a:chExt cx="9154428" cy="745917"/>
          </a:xfrm>
          <a:gradFill>
            <a:gsLst>
              <a:gs pos="0">
                <a:srgbClr val="FFFF00"/>
              </a:gs>
              <a:gs pos="100000">
                <a:srgbClr val="E55D09">
                  <a:lumMod val="100000"/>
                </a:srgbClr>
              </a:gs>
            </a:gsLst>
            <a:lin ang="5400000" scaled="0"/>
          </a:gradFill>
        </p:grpSpPr>
        <p:sp>
          <p:nvSpPr>
            <p:cNvPr id="6" name="Rettangolo arrotondato 5"/>
            <p:cNvSpPr/>
            <p:nvPr/>
          </p:nvSpPr>
          <p:spPr>
            <a:xfrm>
              <a:off x="-3264937" y="1550112"/>
              <a:ext cx="9154428" cy="682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179512" y="1557365"/>
              <a:ext cx="4572000" cy="738664"/>
            </a:xfrm>
            <a:prstGeom prst="rect">
              <a:avLst/>
            </a:prstGeom>
            <a:noFill/>
            <a:ln>
              <a:noFill/>
            </a:ln>
          </p:spPr>
          <p:txBody>
            <a:bodyPr>
              <a:spAutoFit/>
            </a:bodyPr>
            <a:lstStyle/>
            <a:p>
              <a:r>
                <a:rPr lang="it-IT" sz="1400" dirty="0">
                  <a:hlinkClick r:id="rId4"/>
                </a:rPr>
                <a:t>https://www.deabyday.tv/casa-e-fai-da-te/giardinaggio/article/5243/L-euforbia---davvero-velenosa-.html</a:t>
              </a:r>
              <a:r>
                <a:rPr lang="it-IT" sz="1400" dirty="0"/>
                <a:t> </a:t>
              </a:r>
            </a:p>
          </p:txBody>
        </p:sp>
      </p:grpSp>
      <p:grpSp>
        <p:nvGrpSpPr>
          <p:cNvPr id="19" name="Gruppo 18"/>
          <p:cNvGrpSpPr/>
          <p:nvPr/>
        </p:nvGrpSpPr>
        <p:grpSpPr>
          <a:xfrm>
            <a:off x="-3102980" y="2232661"/>
            <a:ext cx="8492355" cy="753320"/>
            <a:chOff x="-3102980" y="2232661"/>
            <a:chExt cx="8492355" cy="753320"/>
          </a:xfrm>
          <a:gradFill>
            <a:gsLst>
              <a:gs pos="0">
                <a:srgbClr val="FFFF00"/>
              </a:gs>
              <a:gs pos="100000">
                <a:srgbClr val="E55D09">
                  <a:lumMod val="100000"/>
                </a:srgbClr>
              </a:gs>
            </a:gsLst>
            <a:lin ang="5400000" scaled="0"/>
          </a:gradFill>
        </p:grpSpPr>
        <p:sp>
          <p:nvSpPr>
            <p:cNvPr id="8" name="Rettangolo arrotondato 7"/>
            <p:cNvSpPr/>
            <p:nvPr/>
          </p:nvSpPr>
          <p:spPr>
            <a:xfrm>
              <a:off x="-3102980" y="2232661"/>
              <a:ext cx="8492355" cy="753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51520" y="2424655"/>
              <a:ext cx="3441455" cy="307777"/>
            </a:xfrm>
            <a:prstGeom prst="rect">
              <a:avLst/>
            </a:prstGeom>
            <a:grpFill/>
            <a:ln>
              <a:noFill/>
            </a:ln>
          </p:spPr>
          <p:txBody>
            <a:bodyPr wrap="none">
              <a:spAutoFit/>
            </a:bodyPr>
            <a:lstStyle/>
            <a:p>
              <a:r>
                <a:rPr lang="it-IT" sz="1400" dirty="0">
                  <a:hlinkClick r:id="rId5"/>
                </a:rPr>
                <a:t>https://it.wikipedia.org/wiki/Armi_chimiche</a:t>
              </a:r>
              <a:r>
                <a:rPr lang="it-IT" sz="1400" dirty="0"/>
                <a:t> </a:t>
              </a:r>
            </a:p>
          </p:txBody>
        </p:sp>
      </p:grpSp>
      <p:grpSp>
        <p:nvGrpSpPr>
          <p:cNvPr id="21" name="Gruppo 20"/>
          <p:cNvGrpSpPr/>
          <p:nvPr/>
        </p:nvGrpSpPr>
        <p:grpSpPr>
          <a:xfrm>
            <a:off x="-3125532" y="2985980"/>
            <a:ext cx="9154428" cy="737523"/>
            <a:chOff x="-3125532" y="2985980"/>
            <a:chExt cx="9154428" cy="737523"/>
          </a:xfrm>
        </p:grpSpPr>
        <p:sp>
          <p:nvSpPr>
            <p:cNvPr id="9" name="Rettangolo arrotondato 8"/>
            <p:cNvSpPr/>
            <p:nvPr/>
          </p:nvSpPr>
          <p:spPr>
            <a:xfrm>
              <a:off x="-3125532" y="2985980"/>
              <a:ext cx="9154428" cy="737523"/>
            </a:xfrm>
            <a:prstGeom prst="roundRect">
              <a:avLst>
                <a:gd name="adj" fmla="val 50000"/>
              </a:avLst>
            </a:prstGeom>
            <a:gradFill>
              <a:gsLst>
                <a:gs pos="0">
                  <a:srgbClr val="FFFF00"/>
                </a:gs>
                <a:gs pos="100000">
                  <a:srgbClr val="E55D09">
                    <a:lumMod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Rettangolo 19"/>
            <p:cNvSpPr/>
            <p:nvPr/>
          </p:nvSpPr>
          <p:spPr>
            <a:xfrm>
              <a:off x="251520" y="3204163"/>
              <a:ext cx="4572000" cy="307777"/>
            </a:xfrm>
            <a:prstGeom prst="rect">
              <a:avLst/>
            </a:prstGeom>
          </p:spPr>
          <p:txBody>
            <a:bodyPr>
              <a:spAutoFit/>
            </a:bodyPr>
            <a:lstStyle/>
            <a:p>
              <a:pPr algn="just"/>
              <a:r>
                <a:rPr lang="it-IT" sz="1400" dirty="0">
                  <a:hlinkClick r:id="rId6"/>
                </a:rPr>
                <a:t>https://www.turismofvg.it/it/111672/la-guerra-chimica</a:t>
              </a:r>
              <a:r>
                <a:rPr lang="it-IT" sz="1400" dirty="0"/>
                <a:t> </a:t>
              </a:r>
            </a:p>
          </p:txBody>
        </p:sp>
      </p:grpSp>
      <p:grpSp>
        <p:nvGrpSpPr>
          <p:cNvPr id="23" name="Gruppo 22"/>
          <p:cNvGrpSpPr/>
          <p:nvPr/>
        </p:nvGrpSpPr>
        <p:grpSpPr>
          <a:xfrm>
            <a:off x="-3293715" y="3723503"/>
            <a:ext cx="8873827" cy="737523"/>
            <a:chOff x="-3293715" y="3723503"/>
            <a:chExt cx="8873827" cy="737523"/>
          </a:xfrm>
        </p:grpSpPr>
        <p:sp>
          <p:nvSpPr>
            <p:cNvPr id="10" name="Rettangolo arrotondato 9"/>
            <p:cNvSpPr/>
            <p:nvPr/>
          </p:nvSpPr>
          <p:spPr>
            <a:xfrm>
              <a:off x="-3293715" y="3723503"/>
              <a:ext cx="8873827" cy="737523"/>
            </a:xfrm>
            <a:prstGeom prst="roundRect">
              <a:avLst>
                <a:gd name="adj" fmla="val 50000"/>
              </a:avLst>
            </a:prstGeom>
            <a:gradFill>
              <a:gsLst>
                <a:gs pos="0">
                  <a:srgbClr val="FFFF00"/>
                </a:gs>
                <a:gs pos="100000">
                  <a:srgbClr val="E55D09">
                    <a:lumMod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251520" y="3938375"/>
              <a:ext cx="4572000" cy="307777"/>
            </a:xfrm>
            <a:prstGeom prst="rect">
              <a:avLst/>
            </a:prstGeom>
          </p:spPr>
          <p:txBody>
            <a:bodyPr>
              <a:spAutoFit/>
            </a:bodyPr>
            <a:lstStyle/>
            <a:p>
              <a:pPr algn="just"/>
              <a:r>
                <a:rPr lang="it-IT" sz="1400" dirty="0">
                  <a:hlinkClick r:id="rId7"/>
                </a:rPr>
                <a:t>https://chimicamo.org/chimica-organica/fosgene/</a:t>
              </a:r>
              <a:r>
                <a:rPr lang="it-IT" sz="1400" dirty="0"/>
                <a:t> </a:t>
              </a:r>
            </a:p>
          </p:txBody>
        </p:sp>
      </p:grpSp>
      <p:grpSp>
        <p:nvGrpSpPr>
          <p:cNvPr id="25" name="Gruppo 24"/>
          <p:cNvGrpSpPr/>
          <p:nvPr/>
        </p:nvGrpSpPr>
        <p:grpSpPr>
          <a:xfrm>
            <a:off x="-3246575" y="4405977"/>
            <a:ext cx="9154428" cy="769441"/>
            <a:chOff x="-3246575" y="4405977"/>
            <a:chExt cx="9154428" cy="769441"/>
          </a:xfrm>
          <a:gradFill>
            <a:gsLst>
              <a:gs pos="0">
                <a:srgbClr val="FFFF00"/>
              </a:gs>
              <a:gs pos="100000">
                <a:srgbClr val="E55D09">
                  <a:lumMod val="100000"/>
                </a:srgbClr>
              </a:gs>
            </a:gsLst>
            <a:lin ang="5400000" scaled="0"/>
          </a:gradFill>
        </p:grpSpPr>
        <p:sp>
          <p:nvSpPr>
            <p:cNvPr id="14" name="Rettangolo arrotondato 13"/>
            <p:cNvSpPr/>
            <p:nvPr/>
          </p:nvSpPr>
          <p:spPr>
            <a:xfrm>
              <a:off x="-3246575" y="4405977"/>
              <a:ext cx="9154428" cy="7375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36146" y="4405977"/>
              <a:ext cx="5544616" cy="769441"/>
            </a:xfrm>
            <a:prstGeom prst="rect">
              <a:avLst/>
            </a:prstGeom>
            <a:noFill/>
            <a:ln>
              <a:noFill/>
            </a:ln>
          </p:spPr>
          <p:txBody>
            <a:bodyPr wrap="square">
              <a:spAutoFit/>
            </a:bodyPr>
            <a:lstStyle/>
            <a:p>
              <a:pPr algn="just"/>
              <a:r>
                <a:rPr lang="it-IT" sz="1100" dirty="0">
                  <a:hlinkClick r:id="rId8"/>
                </a:rPr>
                <a:t>https://www.msdmanuals.com/it-it/casa/lesioni-e-avvelenamento/armi-in-grado-di-provocare-stragi-di-massa/agenti-nervini-per-guerra-chimica#:~:text=Tra%20gli%20agenti%20della%20serie,durante%20la%20Seconda%20guerra%20mondiale</a:t>
              </a:r>
              <a:r>
                <a:rPr lang="it-IT" sz="1100" dirty="0"/>
                <a:t>. </a:t>
              </a:r>
            </a:p>
          </p:txBody>
        </p:sp>
      </p:grpSp>
      <p:sp>
        <p:nvSpPr>
          <p:cNvPr id="27" name="CasellaDiTesto 26"/>
          <p:cNvSpPr txBox="1"/>
          <p:nvPr/>
        </p:nvSpPr>
        <p:spPr>
          <a:xfrm>
            <a:off x="5566467" y="0"/>
            <a:ext cx="4392488" cy="584775"/>
          </a:xfrm>
          <a:prstGeom prst="rect">
            <a:avLst/>
          </a:prstGeom>
          <a:noFill/>
        </p:spPr>
        <p:txBody>
          <a:bodyPr wrap="square" rtlCol="0">
            <a:spAutoFit/>
          </a:bodyPr>
          <a:lstStyle/>
          <a:p>
            <a:r>
              <a:rPr lang="it-IT" sz="3200" dirty="0">
                <a:latin typeface="Ravie" panose="04040805050809020602" pitchFamily="82" charset="0"/>
              </a:rPr>
              <a:t>Bibliografia</a:t>
            </a:r>
          </a:p>
        </p:txBody>
      </p:sp>
    </p:spTree>
    <p:extLst>
      <p:ext uri="{BB962C8B-B14F-4D97-AF65-F5344CB8AC3E}">
        <p14:creationId xmlns:p14="http://schemas.microsoft.com/office/powerpoint/2010/main" val="28454863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path" presetSubtype="0" repeatCount="indefinite" accel="50000" decel="50000" autoRev="1" fill="hold" nodeType="clickEffect">
                                  <p:stCondLst>
                                    <p:cond delay="0"/>
                                  </p:stCondLst>
                                  <p:endCondLst>
                                    <p:cond evt="onNext" delay="0">
                                      <p:tgtEl>
                                        <p:sldTgt/>
                                      </p:tgtEl>
                                    </p:cond>
                                  </p:endCondLst>
                                  <p:childTnLst>
                                    <p:animMotion origin="layout" path="M -3.61111E-6 -1.92474E-6 L 0.17796 -1.92474E-6 L -3.61111E-6 -1.92474E-6 Z " pathEditMode="relative" rAng="0" ptsTypes="FFF">
                                      <p:cBhvr>
                                        <p:cTn id="6" dur="2000" fill="hold"/>
                                        <p:tgtEl>
                                          <p:spTgt spid="16"/>
                                        </p:tgtEl>
                                        <p:attrNameLst>
                                          <p:attrName>ppt_x</p:attrName>
                                          <p:attrName>ppt_y</p:attrName>
                                        </p:attrNameLst>
                                      </p:cBhvr>
                                      <p:rCtr x="8889" y="0"/>
                                    </p:animMotion>
                                  </p:childTnLst>
                                </p:cTn>
                              </p:par>
                            </p:childTnLst>
                          </p:cTn>
                        </p:par>
                      </p:childTnLst>
                    </p:cTn>
                  </p:par>
                  <p:par>
                    <p:cTn id="7" fill="hold">
                      <p:stCondLst>
                        <p:cond delay="indefinite"/>
                      </p:stCondLst>
                      <p:childTnLst>
                        <p:par>
                          <p:cTn id="8" fill="hold">
                            <p:stCondLst>
                              <p:cond delay="0"/>
                            </p:stCondLst>
                            <p:childTnLst>
                              <p:par>
                                <p:cTn id="9" presetID="14" presetClass="path" presetSubtype="0" repeatCount="indefinite" accel="50000" decel="50000" autoRev="1" fill="hold" nodeType="clickEffect">
                                  <p:stCondLst>
                                    <p:cond delay="0"/>
                                  </p:stCondLst>
                                  <p:endCondLst>
                                    <p:cond evt="onNext" delay="0">
                                      <p:tgtEl>
                                        <p:sldTgt/>
                                      </p:tgtEl>
                                    </p:cond>
                                  </p:endCondLst>
                                  <p:childTnLst>
                                    <p:animMotion origin="layout" path="M -3.61111E-6 -1.92474E-6 L 0.17796 -1.92474E-6 L -3.61111E-6 -1.92474E-6 Z " pathEditMode="relative" rAng="0" ptsTypes="FFF">
                                      <p:cBhvr>
                                        <p:cTn id="10" dur="2000" fill="hold"/>
                                        <p:tgtEl>
                                          <p:spTgt spid="17"/>
                                        </p:tgtEl>
                                        <p:attrNameLst>
                                          <p:attrName>ppt_x</p:attrName>
                                          <p:attrName>ppt_y</p:attrName>
                                        </p:attrNameLst>
                                      </p:cBhvr>
                                      <p:rCtr x="8889" y="0"/>
                                    </p:animMotion>
                                  </p:childTnLst>
                                </p:cTn>
                              </p:par>
                            </p:childTnLst>
                          </p:cTn>
                        </p:par>
                      </p:childTnLst>
                    </p:cTn>
                  </p:par>
                  <p:par>
                    <p:cTn id="11" fill="hold">
                      <p:stCondLst>
                        <p:cond delay="indefinite"/>
                      </p:stCondLst>
                      <p:childTnLst>
                        <p:par>
                          <p:cTn id="12" fill="hold">
                            <p:stCondLst>
                              <p:cond delay="0"/>
                            </p:stCondLst>
                            <p:childTnLst>
                              <p:par>
                                <p:cTn id="13" presetID="14" presetClass="path" presetSubtype="0" repeatCount="indefinite" accel="50000" decel="50000" autoRev="1" fill="hold" nodeType="clickEffect">
                                  <p:stCondLst>
                                    <p:cond delay="0"/>
                                  </p:stCondLst>
                                  <p:endCondLst>
                                    <p:cond evt="onNext" delay="0">
                                      <p:tgtEl>
                                        <p:sldTgt/>
                                      </p:tgtEl>
                                    </p:cond>
                                  </p:endCondLst>
                                  <p:childTnLst>
                                    <p:animMotion origin="layout" path="M -3.61111E-6 -1.92474E-6 L 0.17796 -1.92474E-6 L -3.61111E-6 -1.92474E-6 Z " pathEditMode="relative" rAng="0" ptsTypes="FFF">
                                      <p:cBhvr>
                                        <p:cTn id="14" dur="2000" fill="hold"/>
                                        <p:tgtEl>
                                          <p:spTgt spid="18"/>
                                        </p:tgtEl>
                                        <p:attrNameLst>
                                          <p:attrName>ppt_x</p:attrName>
                                          <p:attrName>ppt_y</p:attrName>
                                        </p:attrNameLst>
                                      </p:cBhvr>
                                      <p:rCtr x="8889" y="0"/>
                                    </p:animMotion>
                                  </p:childTnLst>
                                </p:cTn>
                              </p:par>
                            </p:childTnLst>
                          </p:cTn>
                        </p:par>
                      </p:childTnLst>
                    </p:cTn>
                  </p:par>
                  <p:par>
                    <p:cTn id="15" fill="hold">
                      <p:stCondLst>
                        <p:cond delay="indefinite"/>
                      </p:stCondLst>
                      <p:childTnLst>
                        <p:par>
                          <p:cTn id="16" fill="hold">
                            <p:stCondLst>
                              <p:cond delay="0"/>
                            </p:stCondLst>
                            <p:childTnLst>
                              <p:par>
                                <p:cTn id="17" presetID="14" presetClass="path" presetSubtype="0" repeatCount="indefinite" accel="50000" decel="50000" autoRev="1" fill="hold" nodeType="clickEffect">
                                  <p:stCondLst>
                                    <p:cond delay="0"/>
                                  </p:stCondLst>
                                  <p:endCondLst>
                                    <p:cond evt="onNext" delay="0">
                                      <p:tgtEl>
                                        <p:sldTgt/>
                                      </p:tgtEl>
                                    </p:cond>
                                  </p:endCondLst>
                                  <p:childTnLst>
                                    <p:animMotion origin="layout" path="M -3.61111E-6 -1.92474E-6 L 0.17796 -1.92474E-6 L -3.61111E-6 -1.92474E-6 Z " pathEditMode="relative" rAng="0" ptsTypes="FFF">
                                      <p:cBhvr>
                                        <p:cTn id="18" dur="2000" fill="hold"/>
                                        <p:tgtEl>
                                          <p:spTgt spid="19"/>
                                        </p:tgtEl>
                                        <p:attrNameLst>
                                          <p:attrName>ppt_x</p:attrName>
                                          <p:attrName>ppt_y</p:attrName>
                                        </p:attrNameLst>
                                      </p:cBhvr>
                                      <p:rCtr x="8889" y="0"/>
                                    </p:animMotion>
                                  </p:childTnLst>
                                </p:cTn>
                              </p:par>
                            </p:childTnLst>
                          </p:cTn>
                        </p:par>
                      </p:childTnLst>
                    </p:cTn>
                  </p:par>
                  <p:par>
                    <p:cTn id="19" fill="hold">
                      <p:stCondLst>
                        <p:cond delay="indefinite"/>
                      </p:stCondLst>
                      <p:childTnLst>
                        <p:par>
                          <p:cTn id="20" fill="hold">
                            <p:stCondLst>
                              <p:cond delay="0"/>
                            </p:stCondLst>
                            <p:childTnLst>
                              <p:par>
                                <p:cTn id="21" presetID="14" presetClass="path" presetSubtype="0" repeatCount="indefinite" accel="50000" decel="50000" autoRev="1" fill="hold" nodeType="clickEffect">
                                  <p:stCondLst>
                                    <p:cond delay="0"/>
                                  </p:stCondLst>
                                  <p:endCondLst>
                                    <p:cond evt="onNext" delay="0">
                                      <p:tgtEl>
                                        <p:sldTgt/>
                                      </p:tgtEl>
                                    </p:cond>
                                  </p:endCondLst>
                                  <p:childTnLst>
                                    <p:animMotion origin="layout" path="M -3.61111E-6 -1.92474E-6 L 0.17796 -1.92474E-6 L -3.61111E-6 -1.92474E-6 Z " pathEditMode="relative" rAng="0" ptsTypes="FFF">
                                      <p:cBhvr>
                                        <p:cTn id="22" dur="2000" fill="hold"/>
                                        <p:tgtEl>
                                          <p:spTgt spid="21"/>
                                        </p:tgtEl>
                                        <p:attrNameLst>
                                          <p:attrName>ppt_x</p:attrName>
                                          <p:attrName>ppt_y</p:attrName>
                                        </p:attrNameLst>
                                      </p:cBhvr>
                                      <p:rCtr x="8889" y="0"/>
                                    </p:animMotion>
                                  </p:childTnLst>
                                </p:cTn>
                              </p:par>
                            </p:childTnLst>
                          </p:cTn>
                        </p:par>
                      </p:childTnLst>
                    </p:cTn>
                  </p:par>
                  <p:par>
                    <p:cTn id="23" fill="hold">
                      <p:stCondLst>
                        <p:cond delay="indefinite"/>
                      </p:stCondLst>
                      <p:childTnLst>
                        <p:par>
                          <p:cTn id="24" fill="hold">
                            <p:stCondLst>
                              <p:cond delay="0"/>
                            </p:stCondLst>
                            <p:childTnLst>
                              <p:par>
                                <p:cTn id="25" presetID="14" presetClass="path" presetSubtype="0" repeatCount="indefinite" accel="50000" decel="50000" autoRev="1" fill="hold" nodeType="clickEffect">
                                  <p:stCondLst>
                                    <p:cond delay="0"/>
                                  </p:stCondLst>
                                  <p:endCondLst>
                                    <p:cond evt="onNext" delay="0">
                                      <p:tgtEl>
                                        <p:sldTgt/>
                                      </p:tgtEl>
                                    </p:cond>
                                  </p:endCondLst>
                                  <p:childTnLst>
                                    <p:animMotion origin="layout" path="M -3.61111E-6 -1.92474E-6 L 0.17796 -1.92474E-6 L -3.61111E-6 -1.92474E-6 Z " pathEditMode="relative" rAng="0" ptsTypes="FFF">
                                      <p:cBhvr>
                                        <p:cTn id="26" dur="2000" fill="hold"/>
                                        <p:tgtEl>
                                          <p:spTgt spid="23"/>
                                        </p:tgtEl>
                                        <p:attrNameLst>
                                          <p:attrName>ppt_x</p:attrName>
                                          <p:attrName>ppt_y</p:attrName>
                                        </p:attrNameLst>
                                      </p:cBhvr>
                                      <p:rCtr x="8889" y="0"/>
                                    </p:animMotion>
                                  </p:childTnLst>
                                </p:cTn>
                              </p:par>
                            </p:childTnLst>
                          </p:cTn>
                        </p:par>
                      </p:childTnLst>
                    </p:cTn>
                  </p:par>
                  <p:par>
                    <p:cTn id="27" fill="hold">
                      <p:stCondLst>
                        <p:cond delay="indefinite"/>
                      </p:stCondLst>
                      <p:childTnLst>
                        <p:par>
                          <p:cTn id="28" fill="hold">
                            <p:stCondLst>
                              <p:cond delay="0"/>
                            </p:stCondLst>
                            <p:childTnLst>
                              <p:par>
                                <p:cTn id="29" presetID="14" presetClass="path" presetSubtype="0" repeatCount="indefinite" accel="50000" decel="50000" autoRev="1" fill="hold" nodeType="clickEffect">
                                  <p:stCondLst>
                                    <p:cond delay="0"/>
                                  </p:stCondLst>
                                  <p:endCondLst>
                                    <p:cond evt="onNext" delay="0">
                                      <p:tgtEl>
                                        <p:sldTgt/>
                                      </p:tgtEl>
                                    </p:cond>
                                  </p:endCondLst>
                                  <p:childTnLst>
                                    <p:animMotion origin="layout" path="M -3.61111E-6 -1.92474E-6 L 0.17796 -1.92474E-6 L -3.61111E-6 -1.92474E-6 Z " pathEditMode="relative" rAng="0" ptsTypes="FFF">
                                      <p:cBhvr>
                                        <p:cTn id="30" dur="2000" fill="hold"/>
                                        <p:tgtEl>
                                          <p:spTgt spid="25"/>
                                        </p:tgtEl>
                                        <p:attrNameLst>
                                          <p:attrName>ppt_x</p:attrName>
                                          <p:attrName>ppt_y</p:attrName>
                                        </p:attrNameLst>
                                      </p:cBhvr>
                                      <p:rCtr x="8889" y="0"/>
                                    </p:animMotion>
                                  </p:childTnLst>
                                </p:cTn>
                              </p:par>
                              <p:par>
                                <p:cTn id="31" presetID="21" presetClass="entr" presetSubtype="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reeform 2"/>
          <p:cNvSpPr/>
          <p:nvPr/>
        </p:nvSpPr>
        <p:spPr>
          <a:xfrm>
            <a:off x="0" y="3086100"/>
            <a:ext cx="1683452" cy="2057400"/>
          </a:xfrm>
          <a:custGeom>
            <a:avLst/>
            <a:gdLst/>
            <a:ahLst/>
            <a:cxnLst/>
            <a:rect l="l" t="t" r="r" b="b"/>
            <a:pathLst>
              <a:path w="3366904" h="4114800">
                <a:moveTo>
                  <a:pt x="0" y="0"/>
                </a:moveTo>
                <a:lnTo>
                  <a:pt x="3366904" y="0"/>
                </a:lnTo>
                <a:lnTo>
                  <a:pt x="3366904" y="4114800"/>
                </a:lnTo>
                <a:lnTo>
                  <a:pt x="0" y="41148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rot="-10800000">
            <a:off x="7460548" y="0"/>
            <a:ext cx="1683452" cy="2057400"/>
          </a:xfrm>
          <a:custGeom>
            <a:avLst/>
            <a:gdLst/>
            <a:ahLst/>
            <a:cxnLst/>
            <a:rect l="l" t="t" r="r" b="b"/>
            <a:pathLst>
              <a:path w="3366904" h="4114800">
                <a:moveTo>
                  <a:pt x="0" y="0"/>
                </a:moveTo>
                <a:lnTo>
                  <a:pt x="3366904" y="0"/>
                </a:lnTo>
                <a:lnTo>
                  <a:pt x="3366904" y="4114800"/>
                </a:lnTo>
                <a:lnTo>
                  <a:pt x="0" y="41148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it-IT"/>
          </a:p>
        </p:txBody>
      </p:sp>
      <p:sp>
        <p:nvSpPr>
          <p:cNvPr id="4" name="Freeform 4"/>
          <p:cNvSpPr/>
          <p:nvPr/>
        </p:nvSpPr>
        <p:spPr>
          <a:xfrm rot="-4468785">
            <a:off x="5895364" y="-1543050"/>
            <a:ext cx="4658747" cy="4114800"/>
          </a:xfrm>
          <a:custGeom>
            <a:avLst/>
            <a:gdLst/>
            <a:ahLst/>
            <a:cxnLst/>
            <a:rect l="l" t="t" r="r" b="b"/>
            <a:pathLst>
              <a:path w="9317494" h="8229600">
                <a:moveTo>
                  <a:pt x="0" y="0"/>
                </a:moveTo>
                <a:lnTo>
                  <a:pt x="9317494" y="0"/>
                </a:lnTo>
                <a:lnTo>
                  <a:pt x="9317494" y="8229600"/>
                </a:lnTo>
                <a:lnTo>
                  <a:pt x="0" y="8229600"/>
                </a:lnTo>
                <a:lnTo>
                  <a:pt x="0" y="0"/>
                </a:lnTo>
                <a:close/>
              </a:path>
            </a:pathLst>
          </a:custGeom>
          <a:blipFill>
            <a:blip r:embed="rId4"/>
            <a:stretch>
              <a:fillRect/>
            </a:stretch>
          </a:blipFill>
        </p:spPr>
        <p:txBody>
          <a:bodyPr/>
          <a:lstStyle/>
          <a:p>
            <a:endParaRPr lang="it-IT"/>
          </a:p>
        </p:txBody>
      </p:sp>
      <p:sp>
        <p:nvSpPr>
          <p:cNvPr id="5" name="Freeform 5"/>
          <p:cNvSpPr/>
          <p:nvPr/>
        </p:nvSpPr>
        <p:spPr>
          <a:xfrm>
            <a:off x="3396316" y="3702747"/>
            <a:ext cx="3169657" cy="2881506"/>
          </a:xfrm>
          <a:custGeom>
            <a:avLst/>
            <a:gdLst/>
            <a:ahLst/>
            <a:cxnLst/>
            <a:rect l="l" t="t" r="r" b="b"/>
            <a:pathLst>
              <a:path w="6339314" h="5763012">
                <a:moveTo>
                  <a:pt x="0" y="0"/>
                </a:moveTo>
                <a:lnTo>
                  <a:pt x="6339314" y="0"/>
                </a:lnTo>
                <a:lnTo>
                  <a:pt x="6339314" y="5763012"/>
                </a:lnTo>
                <a:lnTo>
                  <a:pt x="0" y="5763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6" name="Freeform 6"/>
          <p:cNvSpPr/>
          <p:nvPr/>
        </p:nvSpPr>
        <p:spPr>
          <a:xfrm>
            <a:off x="607315" y="-1195607"/>
            <a:ext cx="3169657" cy="2881506"/>
          </a:xfrm>
          <a:custGeom>
            <a:avLst/>
            <a:gdLst/>
            <a:ahLst/>
            <a:cxnLst/>
            <a:rect l="l" t="t" r="r" b="b"/>
            <a:pathLst>
              <a:path w="6339314" h="5763012">
                <a:moveTo>
                  <a:pt x="0" y="0"/>
                </a:moveTo>
                <a:lnTo>
                  <a:pt x="6339313" y="0"/>
                </a:lnTo>
                <a:lnTo>
                  <a:pt x="6339313" y="5763013"/>
                </a:lnTo>
                <a:lnTo>
                  <a:pt x="0" y="57630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7" name="Freeform 7"/>
          <p:cNvSpPr/>
          <p:nvPr/>
        </p:nvSpPr>
        <p:spPr>
          <a:xfrm rot="-5960317">
            <a:off x="7499929" y="3295055"/>
            <a:ext cx="2259443" cy="2369010"/>
          </a:xfrm>
          <a:custGeom>
            <a:avLst/>
            <a:gdLst/>
            <a:ahLst/>
            <a:cxnLst/>
            <a:rect l="l" t="t" r="r" b="b"/>
            <a:pathLst>
              <a:path w="4518885" h="4738019">
                <a:moveTo>
                  <a:pt x="0" y="0"/>
                </a:moveTo>
                <a:lnTo>
                  <a:pt x="4518886" y="0"/>
                </a:lnTo>
                <a:lnTo>
                  <a:pt x="4518886" y="4738019"/>
                </a:lnTo>
                <a:lnTo>
                  <a:pt x="0" y="4738019"/>
                </a:lnTo>
                <a:lnTo>
                  <a:pt x="0" y="0"/>
                </a:lnTo>
                <a:close/>
              </a:path>
            </a:pathLst>
          </a:custGeom>
          <a:blipFill>
            <a:blip r:embed="rId7" cstate="print"/>
            <a:stretch>
              <a:fillRect/>
            </a:stretch>
          </a:blipFill>
        </p:spPr>
        <p:txBody>
          <a:bodyPr/>
          <a:lstStyle/>
          <a:p>
            <a:endParaRPr lang="it-IT"/>
          </a:p>
        </p:txBody>
      </p:sp>
      <p:sp>
        <p:nvSpPr>
          <p:cNvPr id="8" name="Freeform 8"/>
          <p:cNvSpPr/>
          <p:nvPr/>
        </p:nvSpPr>
        <p:spPr>
          <a:xfrm rot="-9715168">
            <a:off x="4427941" y="-783554"/>
            <a:ext cx="2382253" cy="2057400"/>
          </a:xfrm>
          <a:custGeom>
            <a:avLst/>
            <a:gdLst/>
            <a:ahLst/>
            <a:cxnLst/>
            <a:rect l="l" t="t" r="r" b="b"/>
            <a:pathLst>
              <a:path w="4764505" h="4114800">
                <a:moveTo>
                  <a:pt x="0" y="0"/>
                </a:moveTo>
                <a:lnTo>
                  <a:pt x="4764505" y="0"/>
                </a:lnTo>
                <a:lnTo>
                  <a:pt x="476450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9" name="Freeform 9"/>
          <p:cNvSpPr/>
          <p:nvPr/>
        </p:nvSpPr>
        <p:spPr>
          <a:xfrm rot="4625785">
            <a:off x="-1078021" y="2358490"/>
            <a:ext cx="4658747" cy="4114800"/>
          </a:xfrm>
          <a:custGeom>
            <a:avLst/>
            <a:gdLst/>
            <a:ahLst/>
            <a:cxnLst/>
            <a:rect l="l" t="t" r="r" b="b"/>
            <a:pathLst>
              <a:path w="9317494" h="8229600">
                <a:moveTo>
                  <a:pt x="0" y="0"/>
                </a:moveTo>
                <a:lnTo>
                  <a:pt x="9317494" y="0"/>
                </a:lnTo>
                <a:lnTo>
                  <a:pt x="9317494" y="8229600"/>
                </a:lnTo>
                <a:lnTo>
                  <a:pt x="0" y="8229600"/>
                </a:lnTo>
                <a:lnTo>
                  <a:pt x="0" y="0"/>
                </a:lnTo>
                <a:close/>
              </a:path>
            </a:pathLst>
          </a:custGeom>
          <a:blipFill>
            <a:blip r:embed="rId4"/>
            <a:stretch>
              <a:fillRect/>
            </a:stretch>
          </a:blipFill>
        </p:spPr>
        <p:txBody>
          <a:bodyPr/>
          <a:lstStyle/>
          <a:p>
            <a:endParaRPr lang="it-IT"/>
          </a:p>
        </p:txBody>
      </p:sp>
      <p:sp>
        <p:nvSpPr>
          <p:cNvPr id="10" name="Freeform 10"/>
          <p:cNvSpPr/>
          <p:nvPr/>
        </p:nvSpPr>
        <p:spPr>
          <a:xfrm rot="10541758">
            <a:off x="-1126121" y="657200"/>
            <a:ext cx="2303519" cy="2057400"/>
          </a:xfrm>
          <a:custGeom>
            <a:avLst/>
            <a:gdLst/>
            <a:ahLst/>
            <a:cxnLst/>
            <a:rect l="l" t="t" r="r" b="b"/>
            <a:pathLst>
              <a:path w="4607038" h="4114800">
                <a:moveTo>
                  <a:pt x="0" y="0"/>
                </a:moveTo>
                <a:lnTo>
                  <a:pt x="4607038" y="0"/>
                </a:lnTo>
                <a:lnTo>
                  <a:pt x="4607038" y="4114800"/>
                </a:lnTo>
                <a:lnTo>
                  <a:pt x="0" y="4114800"/>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11" name="Rettangolo 10"/>
          <p:cNvSpPr/>
          <p:nvPr/>
        </p:nvSpPr>
        <p:spPr>
          <a:xfrm>
            <a:off x="1490027" y="2029942"/>
            <a:ext cx="6192688" cy="1815882"/>
          </a:xfrm>
          <a:prstGeom prst="rect">
            <a:avLst/>
          </a:prstGeom>
          <a:solidFill>
            <a:schemeClr val="accent4">
              <a:lumMod val="40000"/>
              <a:lumOff val="60000"/>
              <a:alpha val="70000"/>
            </a:schemeClr>
          </a:solidFill>
        </p:spPr>
        <p:txBody>
          <a:bodyPr wrap="square">
            <a:spAutoFit/>
          </a:bodyPr>
          <a:lstStyle/>
          <a:p>
            <a:pPr algn="just"/>
            <a:r>
              <a:rPr lang="it-IT" sz="1600" dirty="0">
                <a:solidFill>
                  <a:prstClr val="white"/>
                </a:solidFill>
                <a:latin typeface="Broadway" panose="04040905080B02020502" pitchFamily="82" charset="0"/>
              </a:rPr>
              <a:t>Tutte</a:t>
            </a:r>
            <a:r>
              <a:rPr lang="it-IT" sz="1600" dirty="0">
                <a:solidFill>
                  <a:schemeClr val="bg1"/>
                </a:solidFill>
                <a:latin typeface="Franklin Gothic Heavy" panose="020B0903020102020204" pitchFamily="34" charset="0"/>
              </a:rPr>
              <a:t> le scoperte scientifiche sono in se stesse “neutre”: il punto sono le loro applicazioni. Come diceva Aristotele all’inizio della sua Metafisica: </a:t>
            </a:r>
            <a:r>
              <a:rPr lang="it-IT" sz="1600" i="1" dirty="0">
                <a:solidFill>
                  <a:srgbClr val="FFFF00"/>
                </a:solidFill>
                <a:latin typeface="Franklin Gothic Heavy" panose="020B0903020102020204" pitchFamily="34" charset="0"/>
              </a:rPr>
              <a:t>«L’uomo desidera sapere, ma altrettanto forte è l’esigenza di agire e fare». </a:t>
            </a:r>
            <a:r>
              <a:rPr lang="it-IT" sz="1600" dirty="0">
                <a:solidFill>
                  <a:schemeClr val="bg1"/>
                </a:solidFill>
                <a:latin typeface="Franklin Gothic Heavy" panose="020B0903020102020204" pitchFamily="34" charset="0"/>
              </a:rPr>
              <a:t>Alcune delle scoperte sulla struttura del nucleo della materia, avrebbero poi avuto anche applicazioni pacifiche (per esempio, l’utilizzo dell’energia nucleare in campo medico). </a:t>
            </a:r>
          </a:p>
        </p:txBody>
      </p:sp>
      <p:sp>
        <p:nvSpPr>
          <p:cNvPr id="13" name="Rettangolo 12"/>
          <p:cNvSpPr/>
          <p:nvPr/>
        </p:nvSpPr>
        <p:spPr>
          <a:xfrm>
            <a:off x="2300371" y="749443"/>
            <a:ext cx="4572000" cy="923330"/>
          </a:xfrm>
          <a:prstGeom prst="rect">
            <a:avLst/>
          </a:prstGeom>
          <a:solidFill>
            <a:schemeClr val="accent4">
              <a:lumMod val="40000"/>
              <a:lumOff val="60000"/>
              <a:alpha val="70000"/>
            </a:schemeClr>
          </a:solidFill>
          <a:ln>
            <a:noFill/>
          </a:ln>
        </p:spPr>
        <p:txBody>
          <a:bodyPr>
            <a:spAutoFit/>
          </a:bodyPr>
          <a:lstStyle/>
          <a:p>
            <a:pPr lvl="0" algn="ctr"/>
            <a:r>
              <a:rPr lang="it-IT" dirty="0">
                <a:solidFill>
                  <a:srgbClr val="FFFF00"/>
                </a:solidFill>
                <a:latin typeface="Broadway" panose="04040905080B02020502" pitchFamily="82" charset="0"/>
              </a:rPr>
              <a:t>«La scienza non si occupa di valori morali, ma soltanto della descrizione della natura».</a:t>
            </a:r>
          </a:p>
        </p:txBody>
      </p:sp>
    </p:spTree>
    <p:extLst>
      <p:ext uri="{BB962C8B-B14F-4D97-AF65-F5344CB8AC3E}">
        <p14:creationId xmlns:p14="http://schemas.microsoft.com/office/powerpoint/2010/main" val="25497354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3)">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reeform 2"/>
          <p:cNvSpPr/>
          <p:nvPr/>
        </p:nvSpPr>
        <p:spPr>
          <a:xfrm rot="-10800000">
            <a:off x="0" y="0"/>
            <a:ext cx="2323553" cy="2057400"/>
          </a:xfrm>
          <a:custGeom>
            <a:avLst/>
            <a:gdLst/>
            <a:ahLst/>
            <a:cxnLst/>
            <a:rect l="l" t="t" r="r" b="b"/>
            <a:pathLst>
              <a:path w="4647105" h="4114800">
                <a:moveTo>
                  <a:pt x="0" y="0"/>
                </a:moveTo>
                <a:lnTo>
                  <a:pt x="4647105" y="0"/>
                </a:lnTo>
                <a:lnTo>
                  <a:pt x="464710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4" name="Freeform 4"/>
          <p:cNvSpPr/>
          <p:nvPr/>
        </p:nvSpPr>
        <p:spPr>
          <a:xfrm>
            <a:off x="6820448" y="3086100"/>
            <a:ext cx="2323553" cy="2057400"/>
          </a:xfrm>
          <a:custGeom>
            <a:avLst/>
            <a:gdLst/>
            <a:ahLst/>
            <a:cxnLst/>
            <a:rect l="l" t="t" r="r" b="b"/>
            <a:pathLst>
              <a:path w="4647105" h="4114800">
                <a:moveTo>
                  <a:pt x="0" y="0"/>
                </a:moveTo>
                <a:lnTo>
                  <a:pt x="4647105" y="0"/>
                </a:lnTo>
                <a:lnTo>
                  <a:pt x="464710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5" name="Freeform 5"/>
          <p:cNvSpPr/>
          <p:nvPr/>
        </p:nvSpPr>
        <p:spPr>
          <a:xfrm rot="-7690286">
            <a:off x="7489163" y="-724848"/>
            <a:ext cx="2280975" cy="2706757"/>
          </a:xfrm>
          <a:custGeom>
            <a:avLst/>
            <a:gdLst/>
            <a:ahLst/>
            <a:cxnLst/>
            <a:rect l="l" t="t" r="r" b="b"/>
            <a:pathLst>
              <a:path w="4561949" h="5413513">
                <a:moveTo>
                  <a:pt x="0" y="0"/>
                </a:moveTo>
                <a:lnTo>
                  <a:pt x="4561948" y="0"/>
                </a:lnTo>
                <a:lnTo>
                  <a:pt x="4561948" y="5413512"/>
                </a:lnTo>
                <a:lnTo>
                  <a:pt x="0" y="5413512"/>
                </a:lnTo>
                <a:lnTo>
                  <a:pt x="0" y="0"/>
                </a:lnTo>
                <a:close/>
              </a:path>
            </a:pathLst>
          </a:custGeom>
          <a:blipFill>
            <a:blip r:embed="rId4"/>
            <a:stretch>
              <a:fillRect/>
            </a:stretch>
          </a:blipFill>
        </p:spPr>
        <p:txBody>
          <a:bodyPr/>
          <a:lstStyle/>
          <a:p>
            <a:endParaRPr lang="it-IT"/>
          </a:p>
        </p:txBody>
      </p:sp>
      <p:sp>
        <p:nvSpPr>
          <p:cNvPr id="6" name="Freeform 6"/>
          <p:cNvSpPr/>
          <p:nvPr/>
        </p:nvSpPr>
        <p:spPr>
          <a:xfrm rot="3043421">
            <a:off x="-852382" y="2993274"/>
            <a:ext cx="2489307" cy="2953977"/>
          </a:xfrm>
          <a:custGeom>
            <a:avLst/>
            <a:gdLst/>
            <a:ahLst/>
            <a:cxnLst/>
            <a:rect l="l" t="t" r="r" b="b"/>
            <a:pathLst>
              <a:path w="4978613" h="5907954">
                <a:moveTo>
                  <a:pt x="0" y="0"/>
                </a:moveTo>
                <a:lnTo>
                  <a:pt x="4978612" y="0"/>
                </a:lnTo>
                <a:lnTo>
                  <a:pt x="4978612" y="5907954"/>
                </a:lnTo>
                <a:lnTo>
                  <a:pt x="0" y="5907954"/>
                </a:lnTo>
                <a:lnTo>
                  <a:pt x="0" y="0"/>
                </a:lnTo>
                <a:close/>
              </a:path>
            </a:pathLst>
          </a:custGeom>
          <a:blipFill>
            <a:blip r:embed="rId4"/>
            <a:stretch>
              <a:fillRect/>
            </a:stretch>
          </a:blipFill>
        </p:spPr>
        <p:txBody>
          <a:bodyPr/>
          <a:lstStyle/>
          <a:p>
            <a:endParaRPr lang="it-IT"/>
          </a:p>
        </p:txBody>
      </p:sp>
      <p:sp>
        <p:nvSpPr>
          <p:cNvPr id="7" name="Rettangolo 6"/>
          <p:cNvSpPr/>
          <p:nvPr/>
        </p:nvSpPr>
        <p:spPr>
          <a:xfrm>
            <a:off x="-124792" y="1563638"/>
            <a:ext cx="9507329" cy="1754326"/>
          </a:xfrm>
          <a:prstGeom prst="rect">
            <a:avLst/>
          </a:prstGeom>
        </p:spPr>
        <p:txBody>
          <a:bodyPr wrap="square">
            <a:spAutoFit/>
          </a:bodyPr>
          <a:lstStyle/>
          <a:p>
            <a:pPr algn="ctr"/>
            <a:r>
              <a:rPr lang="it-IT" sz="3600" dirty="0">
                <a:solidFill>
                  <a:srgbClr val="FFFF00"/>
                </a:solidFill>
                <a:latin typeface="Rockwell Extra Bold" panose="02060903040505020403" pitchFamily="18" charset="0"/>
              </a:rPr>
              <a:t>“La guerra non si può umanizzare, si può solo abolire.”</a:t>
            </a:r>
          </a:p>
          <a:p>
            <a:pPr algn="ctr"/>
            <a:r>
              <a:rPr lang="it-IT" sz="3600" dirty="0">
                <a:solidFill>
                  <a:srgbClr val="FFFF00"/>
                </a:solidFill>
                <a:latin typeface="Rockwell Extra Bold" panose="02060903040505020403" pitchFamily="18" charset="0"/>
              </a:rPr>
              <a:t>ALBERT EINSTEIN</a:t>
            </a:r>
          </a:p>
        </p:txBody>
      </p:sp>
    </p:spTree>
    <p:extLst>
      <p:ext uri="{BB962C8B-B14F-4D97-AF65-F5344CB8AC3E}">
        <p14:creationId xmlns:p14="http://schemas.microsoft.com/office/powerpoint/2010/main" val="1884924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grpSp>
        <p:nvGrpSpPr>
          <p:cNvPr id="96" name="Gruppo 95"/>
          <p:cNvGrpSpPr/>
          <p:nvPr/>
        </p:nvGrpSpPr>
        <p:grpSpPr>
          <a:xfrm>
            <a:off x="100431" y="-185596"/>
            <a:ext cx="10739400" cy="5690219"/>
            <a:chOff x="622740" y="-171400"/>
            <a:chExt cx="8485764" cy="7087680"/>
          </a:xfrm>
          <a:blipFill dpi="0" rotWithShape="1">
            <a:blip r:embed="rId2"/>
            <a:srcRect/>
            <a:stretch>
              <a:fillRect/>
            </a:stretch>
          </a:blipFill>
          <a:scene3d>
            <a:camera prst="orthographicFront">
              <a:rot lat="0" lon="0" rev="0"/>
            </a:camera>
            <a:lightRig rig="glow" dir="t">
              <a:rot lat="0" lon="0" rev="4800000"/>
            </a:lightRig>
          </a:scene3d>
        </p:grpSpPr>
        <p:grpSp>
          <p:nvGrpSpPr>
            <p:cNvPr id="25" name="Gruppo 24"/>
            <p:cNvGrpSpPr/>
            <p:nvPr/>
          </p:nvGrpSpPr>
          <p:grpSpPr>
            <a:xfrm>
              <a:off x="622740" y="692695"/>
              <a:ext cx="7981708" cy="6187870"/>
              <a:chOff x="622740" y="692694"/>
              <a:chExt cx="7981708" cy="6187872"/>
            </a:xfrm>
            <a:grpFill/>
          </p:grpSpPr>
          <p:sp>
            <p:nvSpPr>
              <p:cNvPr id="7" name="Esagono 6"/>
              <p:cNvSpPr/>
              <p:nvPr/>
            </p:nvSpPr>
            <p:spPr>
              <a:xfrm rot="5400000">
                <a:off x="5796136"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p:cNvGrpSpPr/>
              <p:nvPr/>
            </p:nvGrpSpPr>
            <p:grpSpPr>
              <a:xfrm>
                <a:off x="622740" y="692694"/>
                <a:ext cx="7981708" cy="6187872"/>
                <a:chOff x="622740" y="692694"/>
                <a:chExt cx="7981708" cy="6187872"/>
              </a:xfrm>
              <a:grpFill/>
            </p:grpSpPr>
            <p:sp>
              <p:nvSpPr>
                <p:cNvPr id="6" name="Esagono 5"/>
                <p:cNvSpPr/>
                <p:nvPr/>
              </p:nvSpPr>
              <p:spPr>
                <a:xfrm rot="5400000">
                  <a:off x="4860032"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Esagono 7"/>
                <p:cNvSpPr/>
                <p:nvPr/>
              </p:nvSpPr>
              <p:spPr>
                <a:xfrm rot="5400000">
                  <a:off x="6732240" y="163796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Esagono 8"/>
                <p:cNvSpPr/>
                <p:nvPr/>
              </p:nvSpPr>
              <p:spPr>
                <a:xfrm rot="5400000">
                  <a:off x="7668344" y="1659696"/>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Esagono 11"/>
                <p:cNvSpPr/>
                <p:nvPr/>
              </p:nvSpPr>
              <p:spPr>
                <a:xfrm rot="5400000">
                  <a:off x="3923928"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Esagono 96"/>
                <p:cNvSpPr/>
                <p:nvPr/>
              </p:nvSpPr>
              <p:spPr>
                <a:xfrm rot="5400000">
                  <a:off x="638141" y="5944462"/>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Esagono 97"/>
                <p:cNvSpPr/>
                <p:nvPr/>
              </p:nvSpPr>
              <p:spPr>
                <a:xfrm rot="5400000">
                  <a:off x="2511694" y="5116601"/>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Esagono 99"/>
                <p:cNvSpPr/>
                <p:nvPr/>
              </p:nvSpPr>
              <p:spPr>
                <a:xfrm rot="5400000">
                  <a:off x="2812725" y="764702"/>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2" name="Esagono 161"/>
                <p:cNvSpPr/>
                <p:nvPr/>
              </p:nvSpPr>
              <p:spPr>
                <a:xfrm rot="5400000">
                  <a:off x="550732"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26" name="Gruppo 25"/>
            <p:cNvGrpSpPr/>
            <p:nvPr/>
          </p:nvGrpSpPr>
          <p:grpSpPr>
            <a:xfrm>
              <a:off x="4457680" y="2420888"/>
              <a:ext cx="4608512" cy="1039008"/>
              <a:chOff x="3995936" y="1556792"/>
              <a:chExt cx="4608512" cy="1039008"/>
            </a:xfrm>
            <a:grpFill/>
          </p:grpSpPr>
          <p:sp>
            <p:nvSpPr>
              <p:cNvPr id="27" name="Esagono 26"/>
              <p:cNvSpPr/>
              <p:nvPr/>
            </p:nvSpPr>
            <p:spPr>
              <a:xfrm rot="5400000">
                <a:off x="5796136"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8" name="Gruppo 27"/>
              <p:cNvGrpSpPr/>
              <p:nvPr/>
            </p:nvGrpSpPr>
            <p:grpSpPr>
              <a:xfrm>
                <a:off x="3995936" y="1556792"/>
                <a:ext cx="4608512" cy="1039008"/>
                <a:chOff x="3995936" y="1556792"/>
                <a:chExt cx="4608512" cy="1039008"/>
              </a:xfrm>
              <a:grpFill/>
            </p:grpSpPr>
            <p:sp>
              <p:nvSpPr>
                <p:cNvPr id="29" name="Esagono 28"/>
                <p:cNvSpPr/>
                <p:nvPr/>
              </p:nvSpPr>
              <p:spPr>
                <a:xfrm rot="5400000">
                  <a:off x="4860032"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Esagono 29"/>
                <p:cNvSpPr/>
                <p:nvPr/>
              </p:nvSpPr>
              <p:spPr>
                <a:xfrm rot="5400000">
                  <a:off x="6732240" y="163796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Esagono 30"/>
                <p:cNvSpPr/>
                <p:nvPr/>
              </p:nvSpPr>
              <p:spPr>
                <a:xfrm rot="5400000">
                  <a:off x="7668344" y="1659696"/>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Esagono 31"/>
                <p:cNvSpPr/>
                <p:nvPr/>
              </p:nvSpPr>
              <p:spPr>
                <a:xfrm rot="5400000">
                  <a:off x="3923928"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33" name="Gruppo 32"/>
            <p:cNvGrpSpPr/>
            <p:nvPr/>
          </p:nvGrpSpPr>
          <p:grpSpPr>
            <a:xfrm>
              <a:off x="3995936" y="3284983"/>
              <a:ext cx="4608512" cy="1039008"/>
              <a:chOff x="3995936" y="1556792"/>
              <a:chExt cx="4608512" cy="1039008"/>
            </a:xfrm>
            <a:grpFill/>
          </p:grpSpPr>
          <p:sp>
            <p:nvSpPr>
              <p:cNvPr id="34" name="Esagono 33"/>
              <p:cNvSpPr/>
              <p:nvPr/>
            </p:nvSpPr>
            <p:spPr>
              <a:xfrm rot="5400000">
                <a:off x="5796136"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5" name="Gruppo 34"/>
              <p:cNvGrpSpPr/>
              <p:nvPr/>
            </p:nvGrpSpPr>
            <p:grpSpPr>
              <a:xfrm>
                <a:off x="3995936" y="1556792"/>
                <a:ext cx="4608512" cy="1039008"/>
                <a:chOff x="3995936" y="1556792"/>
                <a:chExt cx="4608512" cy="1039008"/>
              </a:xfrm>
              <a:grpFill/>
            </p:grpSpPr>
            <p:sp>
              <p:nvSpPr>
                <p:cNvPr id="36" name="Esagono 35"/>
                <p:cNvSpPr/>
                <p:nvPr/>
              </p:nvSpPr>
              <p:spPr>
                <a:xfrm rot="5400000">
                  <a:off x="4860032"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Esagono 36"/>
                <p:cNvSpPr/>
                <p:nvPr/>
              </p:nvSpPr>
              <p:spPr>
                <a:xfrm rot="5400000">
                  <a:off x="6732240" y="163796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Esagono 37"/>
                <p:cNvSpPr/>
                <p:nvPr/>
              </p:nvSpPr>
              <p:spPr>
                <a:xfrm rot="5400000">
                  <a:off x="7668344" y="1659696"/>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Esagono 38"/>
                <p:cNvSpPr/>
                <p:nvPr/>
              </p:nvSpPr>
              <p:spPr>
                <a:xfrm rot="5400000">
                  <a:off x="3923928"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40" name="Gruppo 39"/>
            <p:cNvGrpSpPr/>
            <p:nvPr/>
          </p:nvGrpSpPr>
          <p:grpSpPr>
            <a:xfrm>
              <a:off x="4477136" y="4149080"/>
              <a:ext cx="4608512" cy="1039008"/>
              <a:chOff x="3995936" y="1556792"/>
              <a:chExt cx="4608512" cy="1039008"/>
            </a:xfrm>
            <a:grpFill/>
          </p:grpSpPr>
          <p:sp>
            <p:nvSpPr>
              <p:cNvPr id="41" name="Esagono 40"/>
              <p:cNvSpPr/>
              <p:nvPr/>
            </p:nvSpPr>
            <p:spPr>
              <a:xfrm rot="5400000">
                <a:off x="5796136"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2" name="Gruppo 41"/>
              <p:cNvGrpSpPr/>
              <p:nvPr/>
            </p:nvGrpSpPr>
            <p:grpSpPr>
              <a:xfrm>
                <a:off x="3995936" y="1556792"/>
                <a:ext cx="4608512" cy="1039008"/>
                <a:chOff x="3995936" y="1556792"/>
                <a:chExt cx="4608512" cy="1039008"/>
              </a:xfrm>
              <a:grpFill/>
            </p:grpSpPr>
            <p:sp>
              <p:nvSpPr>
                <p:cNvPr id="43" name="Esagono 42"/>
                <p:cNvSpPr/>
                <p:nvPr/>
              </p:nvSpPr>
              <p:spPr>
                <a:xfrm rot="5400000">
                  <a:off x="4860032"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Esagono 43"/>
                <p:cNvSpPr/>
                <p:nvPr/>
              </p:nvSpPr>
              <p:spPr>
                <a:xfrm rot="5400000">
                  <a:off x="6732240" y="163796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Esagono 44"/>
                <p:cNvSpPr/>
                <p:nvPr/>
              </p:nvSpPr>
              <p:spPr>
                <a:xfrm rot="5400000">
                  <a:off x="7668344" y="1659696"/>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Esagono 45"/>
                <p:cNvSpPr/>
                <p:nvPr/>
              </p:nvSpPr>
              <p:spPr>
                <a:xfrm rot="5400000">
                  <a:off x="3923928"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47" name="Gruppo 46"/>
            <p:cNvGrpSpPr/>
            <p:nvPr/>
          </p:nvGrpSpPr>
          <p:grpSpPr>
            <a:xfrm>
              <a:off x="3995936" y="5013695"/>
              <a:ext cx="4608512" cy="1039008"/>
              <a:chOff x="3995936" y="1556792"/>
              <a:chExt cx="4608512" cy="1039008"/>
            </a:xfrm>
            <a:grpFill/>
          </p:grpSpPr>
          <p:sp>
            <p:nvSpPr>
              <p:cNvPr id="48" name="Esagono 47"/>
              <p:cNvSpPr/>
              <p:nvPr/>
            </p:nvSpPr>
            <p:spPr>
              <a:xfrm rot="5400000">
                <a:off x="5796136"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9" name="Gruppo 48"/>
              <p:cNvGrpSpPr/>
              <p:nvPr/>
            </p:nvGrpSpPr>
            <p:grpSpPr>
              <a:xfrm>
                <a:off x="3995936" y="1556792"/>
                <a:ext cx="4608512" cy="1039008"/>
                <a:chOff x="3995936" y="1556792"/>
                <a:chExt cx="4608512" cy="1039008"/>
              </a:xfrm>
              <a:grpFill/>
            </p:grpSpPr>
            <p:sp>
              <p:nvSpPr>
                <p:cNvPr id="50" name="Esagono 49"/>
                <p:cNvSpPr/>
                <p:nvPr/>
              </p:nvSpPr>
              <p:spPr>
                <a:xfrm rot="5400000">
                  <a:off x="4860032"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Esagono 50"/>
                <p:cNvSpPr/>
                <p:nvPr/>
              </p:nvSpPr>
              <p:spPr>
                <a:xfrm rot="5400000">
                  <a:off x="6732240" y="163796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Esagono 51"/>
                <p:cNvSpPr/>
                <p:nvPr/>
              </p:nvSpPr>
              <p:spPr>
                <a:xfrm rot="5400000">
                  <a:off x="7668344" y="1659696"/>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Esagono 52"/>
                <p:cNvSpPr/>
                <p:nvPr/>
              </p:nvSpPr>
              <p:spPr>
                <a:xfrm rot="5400000">
                  <a:off x="3923928"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61" name="Gruppo 60"/>
            <p:cNvGrpSpPr/>
            <p:nvPr/>
          </p:nvGrpSpPr>
          <p:grpSpPr>
            <a:xfrm>
              <a:off x="4499992" y="692696"/>
              <a:ext cx="4608512" cy="1039008"/>
              <a:chOff x="3995936" y="1556792"/>
              <a:chExt cx="4608512" cy="1039008"/>
            </a:xfrm>
            <a:grpFill/>
          </p:grpSpPr>
          <p:sp>
            <p:nvSpPr>
              <p:cNvPr id="62" name="Esagono 61"/>
              <p:cNvSpPr/>
              <p:nvPr/>
            </p:nvSpPr>
            <p:spPr>
              <a:xfrm rot="5400000">
                <a:off x="5796136"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3" name="Gruppo 62"/>
              <p:cNvGrpSpPr/>
              <p:nvPr/>
            </p:nvGrpSpPr>
            <p:grpSpPr>
              <a:xfrm>
                <a:off x="3995936" y="1556792"/>
                <a:ext cx="4608512" cy="1039008"/>
                <a:chOff x="3995936" y="1556792"/>
                <a:chExt cx="4608512" cy="1039008"/>
              </a:xfrm>
              <a:grpFill/>
            </p:grpSpPr>
            <p:sp>
              <p:nvSpPr>
                <p:cNvPr id="64" name="Esagono 63"/>
                <p:cNvSpPr/>
                <p:nvPr/>
              </p:nvSpPr>
              <p:spPr>
                <a:xfrm rot="5400000">
                  <a:off x="4860032"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Esagono 64"/>
                <p:cNvSpPr/>
                <p:nvPr/>
              </p:nvSpPr>
              <p:spPr>
                <a:xfrm rot="5400000">
                  <a:off x="6732240" y="163796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Esagono 65"/>
                <p:cNvSpPr/>
                <p:nvPr/>
              </p:nvSpPr>
              <p:spPr>
                <a:xfrm rot="5400000">
                  <a:off x="7668344" y="1659696"/>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Esagono 66"/>
                <p:cNvSpPr/>
                <p:nvPr/>
              </p:nvSpPr>
              <p:spPr>
                <a:xfrm rot="5400000">
                  <a:off x="3923928"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68" name="Gruppo 67"/>
            <p:cNvGrpSpPr/>
            <p:nvPr/>
          </p:nvGrpSpPr>
          <p:grpSpPr>
            <a:xfrm>
              <a:off x="4025632" y="-171400"/>
              <a:ext cx="4608512" cy="1039008"/>
              <a:chOff x="3995936" y="1556792"/>
              <a:chExt cx="4608512" cy="1039008"/>
            </a:xfrm>
            <a:grpFill/>
          </p:grpSpPr>
          <p:sp>
            <p:nvSpPr>
              <p:cNvPr id="69" name="Esagono 68"/>
              <p:cNvSpPr/>
              <p:nvPr/>
            </p:nvSpPr>
            <p:spPr>
              <a:xfrm rot="5400000">
                <a:off x="5796136"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0" name="Gruppo 69"/>
              <p:cNvGrpSpPr/>
              <p:nvPr/>
            </p:nvGrpSpPr>
            <p:grpSpPr>
              <a:xfrm>
                <a:off x="3995936" y="1556792"/>
                <a:ext cx="4608512" cy="1039008"/>
                <a:chOff x="3995936" y="1556792"/>
                <a:chExt cx="4608512" cy="1039008"/>
              </a:xfrm>
              <a:grpFill/>
            </p:grpSpPr>
            <p:sp>
              <p:nvSpPr>
                <p:cNvPr id="71" name="Esagono 70"/>
                <p:cNvSpPr/>
                <p:nvPr/>
              </p:nvSpPr>
              <p:spPr>
                <a:xfrm rot="5400000">
                  <a:off x="4860032"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Esagono 71"/>
                <p:cNvSpPr/>
                <p:nvPr/>
              </p:nvSpPr>
              <p:spPr>
                <a:xfrm rot="5400000">
                  <a:off x="6732240" y="163796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Esagono 72"/>
                <p:cNvSpPr/>
                <p:nvPr/>
              </p:nvSpPr>
              <p:spPr>
                <a:xfrm rot="5400000">
                  <a:off x="7668344" y="1659696"/>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Esagono 73"/>
                <p:cNvSpPr/>
                <p:nvPr/>
              </p:nvSpPr>
              <p:spPr>
                <a:xfrm rot="5400000">
                  <a:off x="3923928"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89" name="Gruppo 88"/>
            <p:cNvGrpSpPr/>
            <p:nvPr/>
          </p:nvGrpSpPr>
          <p:grpSpPr>
            <a:xfrm>
              <a:off x="4457680" y="5877272"/>
              <a:ext cx="4608512" cy="1039008"/>
              <a:chOff x="3995936" y="1556792"/>
              <a:chExt cx="4608512" cy="1039008"/>
            </a:xfrm>
            <a:grpFill/>
          </p:grpSpPr>
          <p:sp>
            <p:nvSpPr>
              <p:cNvPr id="90" name="Esagono 89"/>
              <p:cNvSpPr/>
              <p:nvPr/>
            </p:nvSpPr>
            <p:spPr>
              <a:xfrm rot="5400000">
                <a:off x="5796136"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1" name="Gruppo 90"/>
              <p:cNvGrpSpPr/>
              <p:nvPr/>
            </p:nvGrpSpPr>
            <p:grpSpPr>
              <a:xfrm>
                <a:off x="3995936" y="1556792"/>
                <a:ext cx="4608512" cy="1039008"/>
                <a:chOff x="3995936" y="1556792"/>
                <a:chExt cx="4608512" cy="1039008"/>
              </a:xfrm>
              <a:grpFill/>
            </p:grpSpPr>
            <p:sp>
              <p:nvSpPr>
                <p:cNvPr id="92" name="Esagono 91"/>
                <p:cNvSpPr/>
                <p:nvPr/>
              </p:nvSpPr>
              <p:spPr>
                <a:xfrm rot="5400000">
                  <a:off x="4860032"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Esagono 92"/>
                <p:cNvSpPr/>
                <p:nvPr/>
              </p:nvSpPr>
              <p:spPr>
                <a:xfrm rot="5400000">
                  <a:off x="6732240" y="163796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Esagono 93"/>
                <p:cNvSpPr/>
                <p:nvPr/>
              </p:nvSpPr>
              <p:spPr>
                <a:xfrm rot="5400000">
                  <a:off x="7668344" y="1659696"/>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Esagono 94"/>
                <p:cNvSpPr/>
                <p:nvPr/>
              </p:nvSpPr>
              <p:spPr>
                <a:xfrm rot="5400000">
                  <a:off x="3923928" y="1628800"/>
                  <a:ext cx="1008112" cy="864096"/>
                </a:xfrm>
                <a:prstGeom prst="hexagon">
                  <a:avLst/>
                </a:prstGeom>
                <a:grpFill/>
                <a:ln w="0">
                  <a:noFill/>
                  <a:prstDash val="lgDashDotDot"/>
                  <a:round/>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sp>
        <p:nvSpPr>
          <p:cNvPr id="163" name="Titolo 162"/>
          <p:cNvSpPr>
            <a:spLocks noGrp="1"/>
          </p:cNvSpPr>
          <p:nvPr>
            <p:ph type="title"/>
          </p:nvPr>
        </p:nvSpPr>
        <p:spPr>
          <a:xfrm>
            <a:off x="-180528" y="1474402"/>
            <a:ext cx="4885698" cy="2461040"/>
          </a:xfrm>
        </p:spPr>
        <p:txBody>
          <a:bodyPr>
            <a:noAutofit/>
          </a:bodyPr>
          <a:lstStyle/>
          <a:p>
            <a:r>
              <a:rPr lang="it-IT" sz="3600" dirty="0">
                <a:latin typeface="Matura MT Script Capitals" panose="03020802060602070202" pitchFamily="66" charset="0"/>
              </a:rPr>
              <a:t>La chimica: una disciplina affascinante quanto pericolosa</a:t>
            </a:r>
          </a:p>
        </p:txBody>
      </p:sp>
    </p:spTree>
    <p:extLst>
      <p:ext uri="{BB962C8B-B14F-4D97-AF65-F5344CB8AC3E}">
        <p14:creationId xmlns:p14="http://schemas.microsoft.com/office/powerpoint/2010/main" val="27765949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14" presetClass="path" presetSubtype="0" repeatCount="indefinite" accel="50000" decel="50000" autoRev="1" fill="hold" nodeType="withEffect">
                                  <p:stCondLst>
                                    <p:cond delay="0"/>
                                  </p:stCondLst>
                                  <p:childTnLst>
                                    <p:animMotion origin="layout" path="M -2.77778E-7 3.61505E-6 L 0.17795 3.61505E-6 L -2.77778E-7 3.61505E-6 Z " pathEditMode="relative" rAng="0" ptsTypes="FFF">
                                      <p:cBhvr>
                                        <p:cTn id="12" dur="2000" fill="hold"/>
                                        <p:tgtEl>
                                          <p:spTgt spid="96"/>
                                        </p:tgtEl>
                                        <p:attrNameLst>
                                          <p:attrName>ppt_x</p:attrName>
                                          <p:attrName>ppt_y</p:attrName>
                                        </p:attrNameLst>
                                      </p:cBhvr>
                                      <p:rCtr x="88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4" name="Ovale 3"/>
          <p:cNvSpPr/>
          <p:nvPr/>
        </p:nvSpPr>
        <p:spPr>
          <a:xfrm>
            <a:off x="428596" y="785800"/>
            <a:ext cx="2520000" cy="25200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608596" y="965800"/>
            <a:ext cx="2160000" cy="2160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788596" y="1145800"/>
            <a:ext cx="1800000" cy="18000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888574" y="1760048"/>
            <a:ext cx="1706008" cy="646331"/>
          </a:xfrm>
          <a:prstGeom prst="rect">
            <a:avLst/>
          </a:prstGeom>
          <a:noFill/>
        </p:spPr>
        <p:txBody>
          <a:bodyPr wrap="square" rtlCol="0">
            <a:spAutoFit/>
          </a:bodyPr>
          <a:lstStyle/>
          <a:p>
            <a:pPr algn="ctr"/>
            <a:r>
              <a:rPr lang="it-IT" dirty="0">
                <a:latin typeface="Bauhaus 93" panose="04030905020B02020C02" pitchFamily="82" charset="0"/>
              </a:rPr>
              <a:t>Dall’antichità al medioevo</a:t>
            </a:r>
          </a:p>
        </p:txBody>
      </p:sp>
      <p:sp>
        <p:nvSpPr>
          <p:cNvPr id="7" name="Ovale 6"/>
          <p:cNvSpPr/>
          <p:nvPr/>
        </p:nvSpPr>
        <p:spPr>
          <a:xfrm>
            <a:off x="3286116" y="785800"/>
            <a:ext cx="2520000" cy="25200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499830" y="965800"/>
            <a:ext cx="2160000" cy="2160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3679830" y="1145800"/>
            <a:ext cx="1800000" cy="18000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3967762" y="1619999"/>
            <a:ext cx="1224136" cy="923330"/>
          </a:xfrm>
          <a:prstGeom prst="rect">
            <a:avLst/>
          </a:prstGeom>
          <a:noFill/>
        </p:spPr>
        <p:txBody>
          <a:bodyPr wrap="square" rtlCol="0">
            <a:spAutoFit/>
          </a:bodyPr>
          <a:lstStyle/>
          <a:p>
            <a:pPr algn="ctr"/>
            <a:r>
              <a:rPr lang="it-IT" dirty="0">
                <a:latin typeface="Bauhaus 93" panose="04030905020B02020C02" pitchFamily="82" charset="0"/>
              </a:rPr>
              <a:t>Prima guerra mondiale</a:t>
            </a:r>
          </a:p>
        </p:txBody>
      </p:sp>
      <p:sp>
        <p:nvSpPr>
          <p:cNvPr id="12" name="Ovale 11"/>
          <p:cNvSpPr/>
          <p:nvPr/>
        </p:nvSpPr>
        <p:spPr>
          <a:xfrm>
            <a:off x="5929322" y="857238"/>
            <a:ext cx="2520000" cy="25200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6109322" y="1037238"/>
            <a:ext cx="2160000" cy="2160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6289322" y="1217238"/>
            <a:ext cx="1800000" cy="18000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6397234" y="1691437"/>
            <a:ext cx="1584176" cy="923330"/>
          </a:xfrm>
          <a:prstGeom prst="rect">
            <a:avLst/>
          </a:prstGeom>
          <a:noFill/>
        </p:spPr>
        <p:txBody>
          <a:bodyPr wrap="square" rtlCol="0">
            <a:spAutoFit/>
          </a:bodyPr>
          <a:lstStyle/>
          <a:p>
            <a:pPr algn="ctr"/>
            <a:r>
              <a:rPr lang="it-IT" dirty="0">
                <a:latin typeface="Bauhaus 93" panose="04030905020B02020C02" pitchFamily="82" charset="0"/>
              </a:rPr>
              <a:t>Seconda guerra mondiale</a:t>
            </a:r>
          </a:p>
        </p:txBody>
      </p:sp>
      <p:sp>
        <p:nvSpPr>
          <p:cNvPr id="22" name="Titolo 21"/>
          <p:cNvSpPr>
            <a:spLocks noGrp="1"/>
          </p:cNvSpPr>
          <p:nvPr>
            <p:ph type="title"/>
          </p:nvPr>
        </p:nvSpPr>
        <p:spPr>
          <a:xfrm>
            <a:off x="428596" y="0"/>
            <a:ext cx="8229600" cy="857250"/>
          </a:xfrm>
        </p:spPr>
        <p:txBody>
          <a:bodyPr>
            <a:normAutofit/>
          </a:bodyPr>
          <a:lstStyle/>
          <a:p>
            <a:r>
              <a:rPr lang="it-IT" sz="3600" dirty="0">
                <a:latin typeface="Ravie" panose="04040805050809020602" pitchFamily="82" charset="0"/>
              </a:rPr>
              <a:t>La guerra chimica</a:t>
            </a:r>
          </a:p>
        </p:txBody>
      </p:sp>
      <p:sp>
        <p:nvSpPr>
          <p:cNvPr id="32" name="Rettangolo 31"/>
          <p:cNvSpPr/>
          <p:nvPr/>
        </p:nvSpPr>
        <p:spPr>
          <a:xfrm>
            <a:off x="2143108" y="3571882"/>
            <a:ext cx="4572000" cy="1477328"/>
          </a:xfrm>
          <a:prstGeom prst="rect">
            <a:avLst/>
          </a:prstGeom>
        </p:spPr>
        <p:txBody>
          <a:bodyPr>
            <a:spAutoFit/>
          </a:bodyPr>
          <a:lstStyle/>
          <a:p>
            <a:pPr algn="ctr"/>
            <a:r>
              <a:rPr lang="it-IT" b="1" dirty="0">
                <a:latin typeface="Bodoni MT Black" pitchFamily="18" charset="0"/>
              </a:rPr>
              <a:t>«La guerra chimica è un tipo di guerra non convenzionale, dove s'impiega una tipologia di armi di distruzione di massa sia a scopo tattico, che strategico.»</a:t>
            </a:r>
          </a:p>
        </p:txBody>
      </p:sp>
    </p:spTree>
    <p:extLst>
      <p:ext uri="{BB962C8B-B14F-4D97-AF65-F5344CB8AC3E}">
        <p14:creationId xmlns:p14="http://schemas.microsoft.com/office/powerpoint/2010/main" val="32562217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0-#ppt_w/2"/>
                                          </p:val>
                                        </p:tav>
                                        <p:tav tm="100000">
                                          <p:val>
                                            <p:strVal val="#ppt_x"/>
                                          </p:val>
                                        </p:tav>
                                      </p:tavLst>
                                    </p:anim>
                                    <p:anim calcmode="lin" valueType="num">
                                      <p:cBhvr additive="base">
                                        <p:cTn id="24" dur="2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1+#ppt_w/2"/>
                                          </p:val>
                                        </p:tav>
                                        <p:tav tm="100000">
                                          <p:val>
                                            <p:strVal val="#ppt_x"/>
                                          </p:val>
                                        </p:tav>
                                      </p:tavLst>
                                    </p:anim>
                                    <p:anim calcmode="lin" valueType="num">
                                      <p:cBhvr additive="base">
                                        <p:cTn id="28" dur="20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 calcmode="lin" valueType="num">
                                      <p:cBhvr additive="base">
                                        <p:cTn id="35" dur="2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6">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000" fill="hold"/>
                                        <p:tgtEl>
                                          <p:spTgt spid="12"/>
                                        </p:tgtEl>
                                        <p:attrNameLst>
                                          <p:attrName>ppt_x</p:attrName>
                                        </p:attrNameLst>
                                      </p:cBhvr>
                                      <p:tavLst>
                                        <p:tav tm="0">
                                          <p:val>
                                            <p:strVal val="0-#ppt_w/2"/>
                                          </p:val>
                                        </p:tav>
                                        <p:tav tm="100000">
                                          <p:val>
                                            <p:strVal val="#ppt_x"/>
                                          </p:val>
                                        </p:tav>
                                      </p:tavLst>
                                    </p:anim>
                                    <p:anim calcmode="lin" valueType="num">
                                      <p:cBhvr additive="base">
                                        <p:cTn id="40" dur="2000" fill="hold"/>
                                        <p:tgtEl>
                                          <p:spTgt spid="12"/>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000" fill="hold"/>
                                        <p:tgtEl>
                                          <p:spTgt spid="13"/>
                                        </p:tgtEl>
                                        <p:attrNameLst>
                                          <p:attrName>ppt_x</p:attrName>
                                        </p:attrNameLst>
                                      </p:cBhvr>
                                      <p:tavLst>
                                        <p:tav tm="0">
                                          <p:val>
                                            <p:strVal val="1+#ppt_w/2"/>
                                          </p:val>
                                        </p:tav>
                                        <p:tav tm="100000">
                                          <p:val>
                                            <p:strVal val="#ppt_x"/>
                                          </p:val>
                                        </p:tav>
                                      </p:tavLst>
                                    </p:anim>
                                    <p:anim calcmode="lin" valueType="num">
                                      <p:cBhvr additive="base">
                                        <p:cTn id="44" dur="2000" fill="hold"/>
                                        <p:tgtEl>
                                          <p:spTgt spid="13"/>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000" fill="hold"/>
                                        <p:tgtEl>
                                          <p:spTgt spid="14"/>
                                        </p:tgtEl>
                                        <p:attrNameLst>
                                          <p:attrName>ppt_x</p:attrName>
                                        </p:attrNameLst>
                                      </p:cBhvr>
                                      <p:tavLst>
                                        <p:tav tm="0">
                                          <p:val>
                                            <p:strVal val="#ppt_x"/>
                                          </p:val>
                                        </p:tav>
                                        <p:tav tm="100000">
                                          <p:val>
                                            <p:strVal val="#ppt_x"/>
                                          </p:val>
                                        </p:tav>
                                      </p:tavLst>
                                    </p:anim>
                                    <p:anim calcmode="lin" valueType="num">
                                      <p:cBhvr additive="base">
                                        <p:cTn id="48" dur="20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 calcmode="lin" valueType="num">
                                      <p:cBhvr additive="base">
                                        <p:cTn id="51" dur="2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17">
                                            <p:txEl>
                                              <p:pRg st="0" end="0"/>
                                            </p:txEl>
                                          </p:spTgt>
                                        </p:tgtEl>
                                        <p:attrNameLst>
                                          <p:attrName>ppt_y</p:attrName>
                                        </p:attrNameLst>
                                      </p:cBhvr>
                                      <p:tavLst>
                                        <p:tav tm="0">
                                          <p:val>
                                            <p:strVal val="1+#ppt_h/2"/>
                                          </p:val>
                                        </p:tav>
                                        <p:tav tm="100000">
                                          <p:val>
                                            <p:strVal val="#ppt_y"/>
                                          </p:val>
                                        </p:tav>
                                      </p:tavLst>
                                    </p:anim>
                                  </p:childTnLst>
                                </p:cTn>
                              </p:par>
                              <p:par>
                                <p:cTn id="53" presetID="58" presetClass="entr" presetSubtype="0" accel="100000" fill="hold" nodeType="withEffect">
                                  <p:stCondLst>
                                    <p:cond delay="0"/>
                                  </p:stCondLst>
                                  <p:childTnLst>
                                    <p:set>
                                      <p:cBhvr>
                                        <p:cTn id="54" dur="1" fill="hold">
                                          <p:stCondLst>
                                            <p:cond delay="0"/>
                                          </p:stCondLst>
                                        </p:cTn>
                                        <p:tgtEl>
                                          <p:spTgt spid="32">
                                            <p:txEl>
                                              <p:pRg st="0" end="0"/>
                                            </p:txEl>
                                          </p:spTgt>
                                        </p:tgtEl>
                                        <p:attrNameLst>
                                          <p:attrName>style.visibility</p:attrName>
                                        </p:attrNameLst>
                                      </p:cBhvr>
                                      <p:to>
                                        <p:strVal val="visible"/>
                                      </p:to>
                                    </p:set>
                                    <p:anim calcmode="lin" valueType="num">
                                      <p:cBhvr>
                                        <p:cTn id="55" dur="500" fill="hold"/>
                                        <p:tgtEl>
                                          <p:spTgt spid="32">
                                            <p:txEl>
                                              <p:pRg st="0" end="0"/>
                                            </p:txEl>
                                          </p:spTgt>
                                        </p:tgtEl>
                                        <p:attrNameLst>
                                          <p:attrName>ppt_w</p:attrName>
                                        </p:attrNameLst>
                                      </p:cBhvr>
                                      <p:tavLst>
                                        <p:tav tm="0">
                                          <p:val>
                                            <p:strVal val="#ppt_w*2.5"/>
                                          </p:val>
                                        </p:tav>
                                        <p:tav tm="100000">
                                          <p:val>
                                            <p:strVal val="#ppt_w"/>
                                          </p:val>
                                        </p:tav>
                                      </p:tavLst>
                                    </p:anim>
                                    <p:anim calcmode="lin" valueType="num">
                                      <p:cBhvr>
                                        <p:cTn id="56" dur="500" fill="hold"/>
                                        <p:tgtEl>
                                          <p:spTgt spid="32">
                                            <p:txEl>
                                              <p:pRg st="0" end="0"/>
                                            </p:txEl>
                                          </p:spTgt>
                                        </p:tgtEl>
                                        <p:attrNameLst>
                                          <p:attrName>ppt_h</p:attrName>
                                        </p:attrNameLst>
                                      </p:cBhvr>
                                      <p:tavLst>
                                        <p:tav tm="0">
                                          <p:val>
                                            <p:strVal val="#ppt_h*0.01"/>
                                          </p:val>
                                        </p:tav>
                                        <p:tav tm="100000">
                                          <p:val>
                                            <p:strVal val="#ppt_h"/>
                                          </p:val>
                                        </p:tav>
                                      </p:tavLst>
                                    </p:anim>
                                    <p:anim calcmode="lin" valueType="num">
                                      <p:cBhvr>
                                        <p:cTn id="5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8" dur="500" fill="hold"/>
                                        <p:tgtEl>
                                          <p:spTgt spid="32">
                                            <p:txEl>
                                              <p:pRg st="0" end="0"/>
                                            </p:txEl>
                                          </p:spTgt>
                                        </p:tgtEl>
                                        <p:attrNameLst>
                                          <p:attrName>ppt_y</p:attrName>
                                        </p:attrNameLst>
                                      </p:cBhvr>
                                      <p:tavLst>
                                        <p:tav tm="0">
                                          <p:val>
                                            <p:strVal val="#ppt_h+1"/>
                                          </p:val>
                                        </p:tav>
                                        <p:tav tm="100000">
                                          <p:val>
                                            <p:strVal val="#ppt_y"/>
                                          </p:val>
                                        </p:tav>
                                      </p:tavLst>
                                    </p:anim>
                                    <p:animEffect transition="in" filter="fade">
                                      <p:cBhvr>
                                        <p:cTn id="59" dur="500"/>
                                        <p:tgtEl>
                                          <p:spTgt spid="32">
                                            <p:txEl>
                                              <p:pRg st="0" end="0"/>
                                            </p:txEl>
                                          </p:spTgt>
                                        </p:tgtEl>
                                      </p:cBhvr>
                                    </p:animEffect>
                                  </p:childTnLst>
                                </p:cTn>
                              </p:par>
                              <p:par>
                                <p:cTn id="60" presetID="48" presetClass="entr" presetSubtype="0" accel="5000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3"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64" dur="1000" fill="hold"/>
                                        <p:tgtEl>
                                          <p:spTgt spid="22"/>
                                        </p:tgtEl>
                                        <p:attrNameLst>
                                          <p:attrName>ppt_y</p:attrName>
                                        </p:attrNameLst>
                                      </p:cBhvr>
                                      <p:tavLst>
                                        <p:tav tm="0">
                                          <p:val>
                                            <p:strVal val="#ppt_y"/>
                                          </p:val>
                                        </p:tav>
                                        <p:tav tm="100000">
                                          <p:val>
                                            <p:strVal val="#ppt_y"/>
                                          </p:val>
                                        </p:tav>
                                      </p:tavLst>
                                    </p:anim>
                                    <p:animEffect transition="in" filter="fade">
                                      <p:cBhvr>
                                        <p:cTn id="6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build="allAtOnce"/>
      <p:bldP spid="7" grpId="0" animBg="1"/>
      <p:bldP spid="10" grpId="0" animBg="1"/>
      <p:bldP spid="11" grpId="0" animBg="1"/>
      <p:bldP spid="16" grpId="0" build="allAtOnce"/>
      <p:bldP spid="12" grpId="0" animBg="1"/>
      <p:bldP spid="13" grpId="0" animBg="1"/>
      <p:bldP spid="14" grpId="0" animBg="1"/>
      <p:bldP spid="17" grpId="0" build="allAtOnce"/>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13" name="Rettangolo arrotondato 12"/>
          <p:cNvSpPr/>
          <p:nvPr/>
        </p:nvSpPr>
        <p:spPr>
          <a:xfrm>
            <a:off x="4067944" y="3340961"/>
            <a:ext cx="4752528" cy="1335864"/>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3995936" y="3181522"/>
            <a:ext cx="4896544" cy="1660281"/>
          </a:xfrm>
          <a:prstGeom prst="round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3779912" y="3078235"/>
            <a:ext cx="5256584" cy="1866856"/>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359532" y="123478"/>
            <a:ext cx="8229600" cy="857250"/>
          </a:xfrm>
        </p:spPr>
        <p:txBody>
          <a:bodyPr>
            <a:normAutofit/>
          </a:bodyPr>
          <a:lstStyle/>
          <a:p>
            <a:r>
              <a:rPr lang="it-IT" sz="3600" dirty="0">
                <a:latin typeface="Ravie" panose="04040805050809020602" pitchFamily="82" charset="0"/>
              </a:rPr>
              <a:t>Dall’antichità al medioevo</a:t>
            </a:r>
          </a:p>
        </p:txBody>
      </p:sp>
      <p:sp>
        <p:nvSpPr>
          <p:cNvPr id="10" name="Rettangolo arrotondato 9"/>
          <p:cNvSpPr/>
          <p:nvPr/>
        </p:nvSpPr>
        <p:spPr>
          <a:xfrm>
            <a:off x="467544" y="1367604"/>
            <a:ext cx="3888432" cy="975765"/>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359532" y="1270041"/>
            <a:ext cx="4104456" cy="1143844"/>
          </a:xfrm>
          <a:prstGeom prst="round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6"/>
          <p:cNvSpPr/>
          <p:nvPr/>
        </p:nvSpPr>
        <p:spPr>
          <a:xfrm>
            <a:off x="251520" y="1193657"/>
            <a:ext cx="4320480" cy="1296613"/>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467544" y="1364909"/>
            <a:ext cx="3888432" cy="954107"/>
          </a:xfrm>
          <a:prstGeom prst="rect">
            <a:avLst/>
          </a:prstGeom>
        </p:spPr>
        <p:txBody>
          <a:bodyPr wrap="square">
            <a:spAutoFit/>
          </a:bodyPr>
          <a:lstStyle/>
          <a:p>
            <a:pPr algn="just"/>
            <a:r>
              <a:rPr lang="it-IT" sz="1400" b="1" dirty="0">
                <a:latin typeface="Goudy Old Style" panose="02020502050305020303" pitchFamily="18" charset="0"/>
              </a:rPr>
              <a:t>Durante la tarda età della pietra (dall’XI sec. a.C.), in Sudafrica c’erano delle popolazioni guerriere chiamate </a:t>
            </a:r>
            <a:r>
              <a:rPr lang="it-IT" sz="1400" b="1" i="1" dirty="0">
                <a:latin typeface="Goudy Old Style" panose="02020502050305020303" pitchFamily="18" charset="0"/>
              </a:rPr>
              <a:t>San </a:t>
            </a:r>
            <a:r>
              <a:rPr lang="it-IT" sz="1400" b="1" dirty="0">
                <a:latin typeface="Goudy Old Style" panose="02020502050305020303" pitchFamily="18" charset="0"/>
              </a:rPr>
              <a:t>ed erano un passo avanti per quanto riguarda la guerra chimica.</a:t>
            </a:r>
          </a:p>
        </p:txBody>
      </p:sp>
      <p:sp>
        <p:nvSpPr>
          <p:cNvPr id="4" name="Rettangolo 3"/>
          <p:cNvSpPr/>
          <p:nvPr/>
        </p:nvSpPr>
        <p:spPr>
          <a:xfrm>
            <a:off x="4067944" y="3316395"/>
            <a:ext cx="4824536" cy="1384995"/>
          </a:xfrm>
          <a:prstGeom prst="rect">
            <a:avLst/>
          </a:prstGeom>
        </p:spPr>
        <p:txBody>
          <a:bodyPr wrap="square">
            <a:spAutoFit/>
          </a:bodyPr>
          <a:lstStyle/>
          <a:p>
            <a:pPr lvl="0" algn="just"/>
            <a:r>
              <a:rPr lang="it-IT" sz="1400" b="1" dirty="0">
                <a:solidFill>
                  <a:prstClr val="black"/>
                </a:solidFill>
                <a:latin typeface="Goudy Old Style" panose="02020502050305020303" pitchFamily="18" charset="0"/>
              </a:rPr>
              <a:t>Le popolazioni San utilizzavano delle frecce imbevute di veleni naturali, ricavati dalla vegetazione del luogo. Anche serpenti e scorpioni fornivano spesso e volentieri ausilio alle attività belliche. Per la caccia si usavano molto le armi avvelenate, infatti l’animale non restava ferito dai colpi dell’arma, ma collassava per via dei veleni.</a:t>
            </a:r>
          </a:p>
        </p:txBody>
      </p:sp>
      <p:sp>
        <p:nvSpPr>
          <p:cNvPr id="5" name="Pentagono 4"/>
          <p:cNvSpPr/>
          <p:nvPr/>
        </p:nvSpPr>
        <p:spPr>
          <a:xfrm rot="10800000" flipV="1">
            <a:off x="4572000" y="844750"/>
            <a:ext cx="4104456" cy="2102912"/>
          </a:xfrm>
          <a:prstGeom prst="homePlate">
            <a:avLst>
              <a:gd name="adj" fmla="val 28956"/>
            </a:avLst>
          </a:prstGeom>
          <a:blipFill>
            <a:blip r:embed="rId2"/>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entagono 5"/>
          <p:cNvSpPr/>
          <p:nvPr/>
        </p:nvSpPr>
        <p:spPr>
          <a:xfrm>
            <a:off x="213939" y="2643758"/>
            <a:ext cx="3600400" cy="2285359"/>
          </a:xfrm>
          <a:prstGeom prst="homePlate">
            <a:avLst>
              <a:gd name="adj" fmla="val 34524"/>
            </a:avLst>
          </a:prstGeom>
          <a:blipFill>
            <a:blip r:embed="rId3"/>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88929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6000" decel="43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3" accel="16000" decel="43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9" accel="16000" decel="43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accel="16000" decel="4300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ppt_x"/>
                                          </p:val>
                                        </p:tav>
                                        <p:tav tm="100000">
                                          <p:val>
                                            <p:strVal val="#ppt_x"/>
                                          </p:val>
                                        </p:tav>
                                      </p:tavLst>
                                    </p:anim>
                                    <p:anim calcmode="lin" valueType="num">
                                      <p:cBhvr additive="base">
                                        <p:cTn id="20" dur="2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3" accel="16000" decel="43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1+#ppt_w/2"/>
                                          </p:val>
                                        </p:tav>
                                        <p:tav tm="100000">
                                          <p:val>
                                            <p:strVal val="#ppt_x"/>
                                          </p:val>
                                        </p:tav>
                                      </p:tavLst>
                                    </p:anim>
                                    <p:anim calcmode="lin" valueType="num">
                                      <p:cBhvr additive="base">
                                        <p:cTn id="24" dur="2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9" accel="16000" decel="43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0-#ppt_w/2"/>
                                          </p:val>
                                        </p:tav>
                                        <p:tav tm="100000">
                                          <p:val>
                                            <p:strVal val="#ppt_x"/>
                                          </p:val>
                                        </p:tav>
                                      </p:tavLst>
                                    </p:anim>
                                    <p:anim calcmode="lin" valueType="num">
                                      <p:cBhvr additive="base">
                                        <p:cTn id="28" dur="2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accel="16000" decel="43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1" accel="16000" decel="4300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000" fill="hold"/>
                                        <p:tgtEl>
                                          <p:spTgt spid="4"/>
                                        </p:tgtEl>
                                        <p:attrNameLst>
                                          <p:attrName>ppt_x</p:attrName>
                                        </p:attrNameLst>
                                      </p:cBhvr>
                                      <p:tavLst>
                                        <p:tav tm="0">
                                          <p:val>
                                            <p:strVal val="#ppt_x"/>
                                          </p:val>
                                        </p:tav>
                                        <p:tav tm="100000">
                                          <p:val>
                                            <p:strVal val="#ppt_x"/>
                                          </p:val>
                                        </p:tav>
                                      </p:tavLst>
                                    </p:anim>
                                    <p:anim calcmode="lin" valueType="num">
                                      <p:cBhvr additive="base">
                                        <p:cTn id="36" dur="2000" fill="hold"/>
                                        <p:tgtEl>
                                          <p:spTgt spid="4"/>
                                        </p:tgtEl>
                                        <p:attrNameLst>
                                          <p:attrName>ppt_y</p:attrName>
                                        </p:attrNameLst>
                                      </p:cBhvr>
                                      <p:tavLst>
                                        <p:tav tm="0">
                                          <p:val>
                                            <p:strVal val="0-#ppt_h/2"/>
                                          </p:val>
                                        </p:tav>
                                        <p:tav tm="100000">
                                          <p:val>
                                            <p:strVal val="#ppt_y"/>
                                          </p:val>
                                        </p:tav>
                                      </p:tavLst>
                                    </p:anim>
                                  </p:childTnLst>
                                </p:cTn>
                              </p:par>
                              <p:par>
                                <p:cTn id="37" presetID="3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heckerboard(across)">
                                      <p:cBhvr>
                                        <p:cTn id="45" dur="500"/>
                                        <p:tgtEl>
                                          <p:spTgt spid="5"/>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heckerboard(across)">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2" grpId="0"/>
      <p:bldP spid="10" grpId="0" animBg="1"/>
      <p:bldP spid="9" grpId="0" animBg="1"/>
      <p:bldP spid="7" grpId="0" animBg="1"/>
      <p:bldP spid="3" grpId="0"/>
      <p:bldP spid="4"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12" name="Rettangolo arrotondato 11"/>
          <p:cNvSpPr/>
          <p:nvPr/>
        </p:nvSpPr>
        <p:spPr>
          <a:xfrm>
            <a:off x="5043545" y="3936798"/>
            <a:ext cx="3691746" cy="726287"/>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4860031" y="3827923"/>
            <a:ext cx="4017371" cy="944037"/>
          </a:xfrm>
          <a:prstGeom prst="round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6"/>
          <p:cNvSpPr/>
          <p:nvPr/>
        </p:nvSpPr>
        <p:spPr>
          <a:xfrm>
            <a:off x="4716016" y="3723878"/>
            <a:ext cx="4283968" cy="1152128"/>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arrotondato 1"/>
          <p:cNvSpPr/>
          <p:nvPr/>
        </p:nvSpPr>
        <p:spPr>
          <a:xfrm>
            <a:off x="211382" y="1139931"/>
            <a:ext cx="4288610" cy="1517735"/>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322412" y="1260885"/>
            <a:ext cx="4066550" cy="1275826"/>
          </a:xfrm>
          <a:prstGeom prst="round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464125" y="1402445"/>
            <a:ext cx="3783124" cy="1134265"/>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normAutofit/>
          </a:bodyPr>
          <a:lstStyle/>
          <a:p>
            <a:r>
              <a:rPr lang="it-IT" dirty="0">
                <a:latin typeface="Ravie" panose="04040805050809020602" pitchFamily="82" charset="0"/>
              </a:rPr>
              <a:t> </a:t>
            </a:r>
            <a:r>
              <a:rPr lang="it-IT" sz="3600" dirty="0" err="1">
                <a:latin typeface="Ravie" panose="04040805050809020602" pitchFamily="82" charset="0"/>
              </a:rPr>
              <a:t>Euphorbia</a:t>
            </a:r>
            <a:r>
              <a:rPr lang="it-IT" dirty="0">
                <a:latin typeface="Ravie" panose="04040805050809020602" pitchFamily="82" charset="0"/>
              </a:rPr>
              <a:t> </a:t>
            </a:r>
            <a:r>
              <a:rPr lang="it-IT" dirty="0" err="1">
                <a:latin typeface="Ravie" panose="04040805050809020602" pitchFamily="82" charset="0"/>
              </a:rPr>
              <a:t>damarana</a:t>
            </a:r>
            <a:endParaRPr lang="it-IT" dirty="0">
              <a:latin typeface="Ravie" panose="04040805050809020602" pitchFamily="82" charset="0"/>
            </a:endParaRPr>
          </a:p>
        </p:txBody>
      </p:sp>
      <p:sp>
        <p:nvSpPr>
          <p:cNvPr id="4" name="CasellaDiTesto 3"/>
          <p:cNvSpPr txBox="1"/>
          <p:nvPr/>
        </p:nvSpPr>
        <p:spPr>
          <a:xfrm>
            <a:off x="464125" y="1363368"/>
            <a:ext cx="3744416" cy="1169551"/>
          </a:xfrm>
          <a:prstGeom prst="rect">
            <a:avLst/>
          </a:prstGeom>
          <a:noFill/>
        </p:spPr>
        <p:txBody>
          <a:bodyPr wrap="square" rtlCol="0">
            <a:spAutoFit/>
          </a:bodyPr>
          <a:lstStyle/>
          <a:p>
            <a:pPr algn="just"/>
            <a:r>
              <a:rPr lang="it-IT" sz="1400" b="1" dirty="0" err="1">
                <a:latin typeface="Goudy Old Style" panose="02020502050305020303" pitchFamily="18" charset="0"/>
              </a:rPr>
              <a:t>Euphorbia</a:t>
            </a:r>
            <a:r>
              <a:rPr lang="it-IT" sz="1400" b="1" dirty="0">
                <a:latin typeface="Goudy Old Style" panose="02020502050305020303" pitchFamily="18" charset="0"/>
              </a:rPr>
              <a:t> </a:t>
            </a:r>
            <a:r>
              <a:rPr lang="it-IT" sz="1400" b="1" dirty="0" err="1">
                <a:latin typeface="Goudy Old Style" panose="02020502050305020303" pitchFamily="18" charset="0"/>
              </a:rPr>
              <a:t>damarana</a:t>
            </a:r>
            <a:r>
              <a:rPr lang="it-IT" sz="1400" b="1" dirty="0">
                <a:latin typeface="Goudy Old Style" panose="02020502050305020303" pitchFamily="18" charset="0"/>
              </a:rPr>
              <a:t> è una specie di euforbia endemica dell'Africa meridionale, che veniva utilizzata per ottenere un veleno e cacciare soprattutto antilopi, facendo uso di frecce avvelenate.</a:t>
            </a:r>
          </a:p>
        </p:txBody>
      </p:sp>
      <p:sp>
        <p:nvSpPr>
          <p:cNvPr id="5" name="Rettangolo 4"/>
          <p:cNvSpPr/>
          <p:nvPr/>
        </p:nvSpPr>
        <p:spPr>
          <a:xfrm>
            <a:off x="5017210" y="3911201"/>
            <a:ext cx="3744416" cy="738664"/>
          </a:xfrm>
          <a:prstGeom prst="rect">
            <a:avLst/>
          </a:prstGeom>
          <a:noFill/>
          <a:ln>
            <a:noFill/>
          </a:ln>
        </p:spPr>
        <p:txBody>
          <a:bodyPr wrap="square">
            <a:spAutoFit/>
          </a:bodyPr>
          <a:lstStyle/>
          <a:p>
            <a:pPr algn="just"/>
            <a:r>
              <a:rPr lang="it-IT" sz="1400" b="1" dirty="0">
                <a:latin typeface="Goudy Old Style" panose="02020502050305020303" pitchFamily="18" charset="0"/>
              </a:rPr>
              <a:t>La linfa che le specie appartenenti al genere dell’</a:t>
            </a:r>
            <a:r>
              <a:rPr lang="it-IT" sz="1400" b="1" dirty="0" err="1">
                <a:latin typeface="Goudy Old Style" panose="02020502050305020303" pitchFamily="18" charset="0"/>
              </a:rPr>
              <a:t>Euphorbia</a:t>
            </a:r>
            <a:r>
              <a:rPr lang="it-IT" sz="1400" b="1" dirty="0">
                <a:latin typeface="Goudy Old Style" panose="02020502050305020303" pitchFamily="18" charset="0"/>
              </a:rPr>
              <a:t> producono, un lattice bianco irritante per le mucose e velenoso se ingerito.</a:t>
            </a:r>
          </a:p>
        </p:txBody>
      </p:sp>
      <p:sp>
        <p:nvSpPr>
          <p:cNvPr id="6" name="Trapezio 5"/>
          <p:cNvSpPr/>
          <p:nvPr/>
        </p:nvSpPr>
        <p:spPr>
          <a:xfrm>
            <a:off x="51431" y="2657666"/>
            <a:ext cx="4608512" cy="2304256"/>
          </a:xfrm>
          <a:prstGeom prst="trapezoid">
            <a:avLst>
              <a:gd name="adj" fmla="val 11772"/>
            </a:avLst>
          </a:prstGeom>
          <a:blipFill>
            <a:blip r:embed="rId2"/>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perazione manuale 7"/>
          <p:cNvSpPr/>
          <p:nvPr/>
        </p:nvSpPr>
        <p:spPr>
          <a:xfrm>
            <a:off x="4575178" y="1139931"/>
            <a:ext cx="4302224" cy="2597855"/>
          </a:xfrm>
          <a:prstGeom prst="flowChartManualOperation">
            <a:avLst/>
          </a:prstGeom>
          <a:blipFill>
            <a:blip r:embed="rId3"/>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3142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6000" decel="43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accel="16000" decel="43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accel="16000" decel="43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ppt_x"/>
                                          </p:val>
                                        </p:tav>
                                        <p:tav tm="100000">
                                          <p:val>
                                            <p:strVal val="#ppt_x"/>
                                          </p:val>
                                        </p:tav>
                                      </p:tavLst>
                                    </p:anim>
                                    <p:anim calcmode="lin" valueType="num">
                                      <p:cBhvr additive="base">
                                        <p:cTn id="16" dur="20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4" accel="16000" decel="43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9" accel="16000" decel="43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0-#ppt_w/2"/>
                                          </p:val>
                                        </p:tav>
                                        <p:tav tm="100000">
                                          <p:val>
                                            <p:strVal val="#ppt_x"/>
                                          </p:val>
                                        </p:tav>
                                      </p:tavLst>
                                    </p:anim>
                                    <p:anim calcmode="lin" valueType="num">
                                      <p:cBhvr additive="base">
                                        <p:cTn id="24" dur="2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3" accel="16000" decel="43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1+#ppt_w/2"/>
                                          </p:val>
                                        </p:tav>
                                        <p:tav tm="100000">
                                          <p:val>
                                            <p:strVal val="#ppt_x"/>
                                          </p:val>
                                        </p:tav>
                                      </p:tavLst>
                                    </p:anim>
                                    <p:anim calcmode="lin" valueType="num">
                                      <p:cBhvr additive="base">
                                        <p:cTn id="28" dur="20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3" accel="16000" decel="43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6000" decel="4300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2000" fill="hold"/>
                                        <p:tgtEl>
                                          <p:spTgt spid="5"/>
                                        </p:tgtEl>
                                        <p:attrNameLst>
                                          <p:attrName>ppt_x</p:attrName>
                                        </p:attrNameLst>
                                      </p:cBhvr>
                                      <p:tavLst>
                                        <p:tav tm="0">
                                          <p:val>
                                            <p:strVal val="#ppt_x"/>
                                          </p:val>
                                        </p:tav>
                                        <p:tav tm="100000">
                                          <p:val>
                                            <p:strVal val="#ppt_x"/>
                                          </p:val>
                                        </p:tav>
                                      </p:tavLst>
                                    </p:anim>
                                    <p:anim calcmode="lin" valueType="num">
                                      <p:cBhvr additive="base">
                                        <p:cTn id="36" dur="2000" fill="hold"/>
                                        <p:tgtEl>
                                          <p:spTgt spid="5"/>
                                        </p:tgtEl>
                                        <p:attrNameLst>
                                          <p:attrName>ppt_y</p:attrName>
                                        </p:attrNameLst>
                                      </p:cBhvr>
                                      <p:tavLst>
                                        <p:tav tm="0">
                                          <p:val>
                                            <p:strVal val="1+#ppt_h/2"/>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26"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7" grpId="0" animBg="1"/>
      <p:bldP spid="2" grpId="0" animBg="1"/>
      <p:bldP spid="9" grpId="0" animBg="1"/>
      <p:bldP spid="10" grpId="0" animBg="1"/>
      <p:bldP spid="3" grpId="0"/>
      <p:bldP spid="4" grpId="0"/>
      <p:bldP spid="5" grpId="0"/>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100000">
              <a:srgbClr val="CC3300"/>
            </a:gs>
          </a:gsLst>
          <a:lin ang="5400000" scaled="0"/>
        </a:gradFill>
        <a:effectLst/>
      </p:bgPr>
    </p:bg>
    <p:spTree>
      <p:nvGrpSpPr>
        <p:cNvPr id="1" name=""/>
        <p:cNvGrpSpPr/>
        <p:nvPr/>
      </p:nvGrpSpPr>
      <p:grpSpPr>
        <a:xfrm>
          <a:off x="0" y="0"/>
          <a:ext cx="0" cy="0"/>
          <a:chOff x="0" y="0"/>
          <a:chExt cx="0" cy="0"/>
        </a:xfrm>
      </p:grpSpPr>
      <p:sp>
        <p:nvSpPr>
          <p:cNvPr id="3" name="Titolo 2"/>
          <p:cNvSpPr>
            <a:spLocks noGrp="1"/>
          </p:cNvSpPr>
          <p:nvPr>
            <p:ph type="title"/>
          </p:nvPr>
        </p:nvSpPr>
        <p:spPr>
          <a:xfrm>
            <a:off x="0" y="0"/>
            <a:ext cx="9073008" cy="857250"/>
          </a:xfrm>
        </p:spPr>
        <p:txBody>
          <a:bodyPr>
            <a:noAutofit/>
          </a:bodyPr>
          <a:lstStyle/>
          <a:p>
            <a:r>
              <a:rPr lang="it-IT" sz="3600" dirty="0">
                <a:latin typeface="Ravie" panose="04040805050809020602" pitchFamily="82" charset="0"/>
              </a:rPr>
              <a:t>Le armi chimiche </a:t>
            </a:r>
          </a:p>
        </p:txBody>
      </p:sp>
      <p:sp>
        <p:nvSpPr>
          <p:cNvPr id="5" name="Rettangolo 4"/>
          <p:cNvSpPr/>
          <p:nvPr/>
        </p:nvSpPr>
        <p:spPr>
          <a:xfrm>
            <a:off x="935596" y="1068761"/>
            <a:ext cx="7200800" cy="954107"/>
          </a:xfrm>
          <a:prstGeom prst="rect">
            <a:avLst/>
          </a:prstGeom>
          <a:gradFill>
            <a:gsLst>
              <a:gs pos="0">
                <a:schemeClr val="accent2">
                  <a:lumMod val="75000"/>
                </a:schemeClr>
              </a:gs>
              <a:gs pos="100000">
                <a:srgbClr val="E55D09">
                  <a:lumMod val="100000"/>
                </a:srgbClr>
              </a:gs>
            </a:gsLst>
            <a:lin ang="5400000" scaled="0"/>
          </a:gradFill>
        </p:spPr>
        <p:txBody>
          <a:bodyPr wrap="square">
            <a:spAutoFit/>
          </a:bodyPr>
          <a:lstStyle/>
          <a:p>
            <a:pPr algn="ctr"/>
            <a:r>
              <a:rPr lang="it-IT" sz="1400" b="1" dirty="0">
                <a:latin typeface="Bodoni MT Black" pitchFamily="18" charset="0"/>
              </a:rPr>
              <a:t>«Le armi chimiche sono armi usate in guerra, che utilizzano le proprietà tossiche di alcune sostanze chimiche per uccidere, ferire o mettere fuori combattimento il nemico. Si parla di guerra chimica per intendere l'uso militare delle armi chimiche.»</a:t>
            </a:r>
          </a:p>
        </p:txBody>
      </p:sp>
      <p:sp>
        <p:nvSpPr>
          <p:cNvPr id="7" name="Rettangolo 6"/>
          <p:cNvSpPr/>
          <p:nvPr/>
        </p:nvSpPr>
        <p:spPr>
          <a:xfrm>
            <a:off x="1907704" y="2283718"/>
            <a:ext cx="5256584" cy="2677656"/>
          </a:xfrm>
          <a:prstGeom prst="rect">
            <a:avLst/>
          </a:prstGeom>
          <a:gradFill>
            <a:gsLst>
              <a:gs pos="0">
                <a:schemeClr val="accent2">
                  <a:lumMod val="75000"/>
                </a:schemeClr>
              </a:gs>
              <a:gs pos="100000">
                <a:srgbClr val="E55D09">
                  <a:lumMod val="100000"/>
                </a:srgbClr>
              </a:gs>
            </a:gsLst>
            <a:lin ang="5400000" scaled="0"/>
          </a:gradFill>
        </p:spPr>
        <p:txBody>
          <a:bodyPr wrap="square">
            <a:spAutoFit/>
          </a:bodyPr>
          <a:lstStyle/>
          <a:p>
            <a:pPr algn="just"/>
            <a:r>
              <a:rPr lang="it-IT" sz="1400" b="1" dirty="0">
                <a:latin typeface="Bodoni MT Black" pitchFamily="18" charset="0"/>
              </a:rPr>
              <a:t>Sono classificate dalle Nazioni Unite come armi di distruzione di massa e vengono divisi in tre gruppi:</a:t>
            </a:r>
          </a:p>
          <a:p>
            <a:pPr algn="just"/>
            <a:endParaRPr lang="it-IT" sz="1400" b="1" dirty="0">
              <a:latin typeface="Bodoni MT Black" pitchFamily="18" charset="0"/>
            </a:endParaRPr>
          </a:p>
          <a:p>
            <a:pPr marL="342900" indent="-342900" algn="just">
              <a:buFont typeface="+mj-lt"/>
              <a:buAutoNum type="arabicPeriod"/>
            </a:pPr>
            <a:r>
              <a:rPr lang="it-IT" sz="1400" b="1" dirty="0">
                <a:latin typeface="Bodoni MT Black" pitchFamily="18" charset="0"/>
              </a:rPr>
              <a:t>Prodotti utilizzati per scopi di ricerca: iprite, nervino, ricina;</a:t>
            </a:r>
          </a:p>
          <a:p>
            <a:pPr marL="342900" indent="-342900" algn="just">
              <a:buFont typeface="+mj-lt"/>
              <a:buAutoNum type="arabicPeriod"/>
            </a:pPr>
            <a:r>
              <a:rPr lang="it-IT" sz="1400" b="1" dirty="0">
                <a:latin typeface="Bodoni MT Black" pitchFamily="18" charset="0"/>
              </a:rPr>
              <a:t>Usi industriali su piccola scala: </a:t>
            </a:r>
            <a:r>
              <a:rPr lang="it-IT" sz="1400" b="1" dirty="0" err="1">
                <a:latin typeface="Bodoni MT Black" pitchFamily="18" charset="0"/>
              </a:rPr>
              <a:t>dimetil</a:t>
            </a:r>
            <a:r>
              <a:rPr lang="it-IT" sz="1400" b="1" dirty="0">
                <a:latin typeface="Bodoni MT Black" pitchFamily="18" charset="0"/>
              </a:rPr>
              <a:t> </a:t>
            </a:r>
            <a:r>
              <a:rPr lang="it-IT" sz="1400" b="1" dirty="0" err="1">
                <a:latin typeface="Bodoni MT Black" pitchFamily="18" charset="0"/>
              </a:rPr>
              <a:t>metilfosfonato</a:t>
            </a:r>
            <a:r>
              <a:rPr lang="it-IT" sz="1400" b="1" dirty="0">
                <a:latin typeface="Bodoni MT Black" pitchFamily="18" charset="0"/>
              </a:rPr>
              <a:t> e il </a:t>
            </a:r>
            <a:r>
              <a:rPr lang="it-IT" sz="1400" b="1" dirty="0" err="1">
                <a:latin typeface="Bodoni MT Black" pitchFamily="18" charset="0"/>
              </a:rPr>
              <a:t>tiodiglicole</a:t>
            </a:r>
            <a:r>
              <a:rPr lang="it-IT" sz="1400" b="1" dirty="0">
                <a:latin typeface="Bodoni MT Black" pitchFamily="18" charset="0"/>
              </a:rPr>
              <a:t>;</a:t>
            </a:r>
          </a:p>
          <a:p>
            <a:pPr marL="342900" indent="-342900" algn="just">
              <a:buFont typeface="+mj-lt"/>
              <a:buAutoNum type="arabicPeriod"/>
            </a:pPr>
            <a:r>
              <a:rPr lang="it-IT" sz="1400" b="1" dirty="0">
                <a:latin typeface="Bodoni MT Black" pitchFamily="18" charset="0"/>
              </a:rPr>
              <a:t>Usi industriali su larga scala: il fosgene e la </a:t>
            </a:r>
            <a:r>
              <a:rPr lang="it-IT" sz="1400" b="1" dirty="0" err="1">
                <a:latin typeface="Bodoni MT Black" pitchFamily="18" charset="0"/>
              </a:rPr>
              <a:t>cloropicrina</a:t>
            </a:r>
            <a:r>
              <a:rPr lang="it-IT" sz="1400" b="1" dirty="0">
                <a:latin typeface="Bodoni MT Black" pitchFamily="18" charset="0"/>
              </a:rPr>
              <a:t>.</a:t>
            </a:r>
          </a:p>
          <a:p>
            <a:pPr marL="342900" indent="-342900" algn="just">
              <a:buFont typeface="+mj-lt"/>
              <a:buAutoNum type="arabicPeriod"/>
            </a:pPr>
            <a:endParaRPr lang="it-IT" sz="1400" b="1" dirty="0">
              <a:latin typeface="Bodoni MT Black" pitchFamily="18" charset="0"/>
            </a:endParaRPr>
          </a:p>
          <a:p>
            <a:pPr algn="just"/>
            <a:r>
              <a:rPr lang="it-IT" sz="1400" b="1" dirty="0">
                <a:latin typeface="Bodoni MT Black" pitchFamily="18" charset="0"/>
              </a:rPr>
              <a:t>La Convenzione sulle armi chimiche del 1993 include anche le armi biologiche. </a:t>
            </a:r>
          </a:p>
        </p:txBody>
      </p:sp>
    </p:spTree>
    <p:extLst>
      <p:ext uri="{BB962C8B-B14F-4D97-AF65-F5344CB8AC3E}">
        <p14:creationId xmlns:p14="http://schemas.microsoft.com/office/powerpoint/2010/main" val="16371499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647</TotalTime>
  <Words>1442</Words>
  <Application>Microsoft Office PowerPoint</Application>
  <PresentationFormat>Presentazione su schermo (16:9)</PresentationFormat>
  <Paragraphs>90</Paragraphs>
  <Slides>20</Slides>
  <Notes>1</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20</vt:i4>
      </vt:variant>
    </vt:vector>
  </HeadingPairs>
  <TitlesOfParts>
    <vt:vector size="36" baseType="lpstr">
      <vt:lpstr>Arial</vt:lpstr>
      <vt:lpstr>Bauhaus 93</vt:lpstr>
      <vt:lpstr>Berlin Sans FB Demi</vt:lpstr>
      <vt:lpstr>Bodoni MT Black</vt:lpstr>
      <vt:lpstr>Broadway</vt:lpstr>
      <vt:lpstr>Calibri</vt:lpstr>
      <vt:lpstr>Courier New</vt:lpstr>
      <vt:lpstr>Curlz MT</vt:lpstr>
      <vt:lpstr>Franklin Gothic Heavy</vt:lpstr>
      <vt:lpstr>Goudy Old Style</vt:lpstr>
      <vt:lpstr>Matura MT Script Capitals</vt:lpstr>
      <vt:lpstr>Monotype Corsiva</vt:lpstr>
      <vt:lpstr>Ravie</vt:lpstr>
      <vt:lpstr>Rockwell Extra Bold</vt:lpstr>
      <vt:lpstr>Wingdings</vt:lpstr>
      <vt:lpstr>Tema di Office</vt:lpstr>
      <vt:lpstr>La scienza e la tecnica nella guerra «la scienza è neutrale?»</vt:lpstr>
      <vt:lpstr>Presentazione standard di PowerPoint</vt:lpstr>
      <vt:lpstr>Presentazione standard di PowerPoint</vt:lpstr>
      <vt:lpstr>Presentazione standard di PowerPoint</vt:lpstr>
      <vt:lpstr>La chimica: una disciplina affascinante quanto pericolosa</vt:lpstr>
      <vt:lpstr>La guerra chimica</vt:lpstr>
      <vt:lpstr>Dall’antichità al medioevo</vt:lpstr>
      <vt:lpstr> Euphorbia damarana</vt:lpstr>
      <vt:lpstr>Le armi chimiche </vt:lpstr>
      <vt:lpstr>Le armi chimiche nel medioevo</vt:lpstr>
      <vt:lpstr>Prima guerra mondiale</vt:lpstr>
      <vt:lpstr>Fosgene</vt:lpstr>
      <vt:lpstr>L'yprite.</vt:lpstr>
      <vt:lpstr>Il cloro</vt:lpstr>
      <vt:lpstr>Seconda guerra mondiale</vt:lpstr>
      <vt:lpstr>Agenti della serie G</vt:lpstr>
      <vt:lpstr>Agenti della serie V</vt:lpstr>
      <vt:lpstr>Cosa sta accadendo in Ucraina?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MARIAROSARIA</dc:creator>
  <cp:lastModifiedBy>Di lorenzo Di Lorenzo</cp:lastModifiedBy>
  <cp:revision>83</cp:revision>
  <dcterms:created xsi:type="dcterms:W3CDTF">2024-02-27T18:29:38Z</dcterms:created>
  <dcterms:modified xsi:type="dcterms:W3CDTF">2024-04-15T15:26:06Z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2830623</vt:lpwstr>
  </property>
  <property fmtid="{D5CDD505-2E9C-101B-9397-08002B2CF9AE}" pid="3" name="NXPowerLiteSettings">
    <vt:lpwstr>F7000400038000</vt:lpwstr>
  </property>
  <property fmtid="{D5CDD505-2E9C-101B-9397-08002B2CF9AE}" pid="4" name="NXPowerLiteVersion">
    <vt:lpwstr>S10.2.0</vt:lpwstr>
  </property>
</Properties>
</file>